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1" r:id="rId3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Stile chi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9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05/11/2015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05/11/2015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05/11/2015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05/11/2015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05/11/2015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t>05/11/2015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t>05/11/2015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t>05/11/2015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05/11/2015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05/11/2015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05/11/2015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t>05/11/2015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ILLUMINISMO</a:t>
            </a:r>
            <a:endParaRPr lang="it-IT" dirty="0"/>
          </a:p>
        </p:txBody>
      </p:sp>
      <p:sp>
        <p:nvSpPr>
          <p:cNvPr id="3" name="Sottotitolo 2"/>
          <p:cNvSpPr>
            <a:spLocks noGrp="1"/>
          </p:cNvSpPr>
          <p:nvPr>
            <p:ph type="subTitle" idx="1"/>
          </p:nvPr>
        </p:nvSpPr>
        <p:spPr/>
        <p:txBody>
          <a:bodyPr/>
          <a:lstStyle/>
          <a:p>
            <a:r>
              <a:rPr lang="it-IT" dirty="0" smtClean="0"/>
              <a:t>LA RATIO SOPRA TUTTO</a:t>
            </a:r>
            <a:endParaRPr lang="it-IT" dirty="0"/>
          </a:p>
        </p:txBody>
      </p:sp>
    </p:spTree>
    <p:extLst>
      <p:ext uri="{BB962C8B-B14F-4D97-AF65-F5344CB8AC3E}">
        <p14:creationId xmlns:p14="http://schemas.microsoft.com/office/powerpoint/2010/main" val="3064508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Ragione ed esperienza</a:t>
            </a:r>
            <a:endParaRPr lang="it-IT" dirty="0"/>
          </a:p>
        </p:txBody>
      </p:sp>
      <p:sp>
        <p:nvSpPr>
          <p:cNvPr id="3" name="Segnaposto contenuto 2"/>
          <p:cNvSpPr>
            <a:spLocks noGrp="1"/>
          </p:cNvSpPr>
          <p:nvPr>
            <p:ph idx="1"/>
          </p:nvPr>
        </p:nvSpPr>
        <p:spPr/>
        <p:txBody>
          <a:bodyPr/>
          <a:lstStyle/>
          <a:p>
            <a:pPr marL="0" indent="0" algn="just">
              <a:buNone/>
            </a:pPr>
            <a:r>
              <a:rPr lang="it-IT" sz="3600" dirty="0"/>
              <a:t>RAGIONE ED ESPERIENZA SENSIBILE devono essere quindi i criteri che fondano le nostre </a:t>
            </a:r>
            <a:r>
              <a:rPr lang="it-IT" sz="3600" dirty="0" smtClean="0"/>
              <a:t>conoscenze, </a:t>
            </a:r>
            <a:r>
              <a:rPr lang="it-IT" sz="3600" dirty="0"/>
              <a:t>opponendosi alle verità rivelate e </a:t>
            </a:r>
            <a:r>
              <a:rPr lang="it-IT" sz="3600" dirty="0" smtClean="0"/>
              <a:t>indimostrabili </a:t>
            </a:r>
            <a:r>
              <a:rPr lang="it-IT" sz="3600" dirty="0"/>
              <a:t>– perché non cadono sotto i nostri sensi – e alle consuetudini del passato tendenzialmente legate alla valorizzazione superstiziosa di queste  presunte </a:t>
            </a:r>
            <a:r>
              <a:rPr lang="it-IT" sz="3600" dirty="0" smtClean="0"/>
              <a:t> verità.</a:t>
            </a:r>
            <a:endParaRPr lang="it-IT" sz="3600" dirty="0"/>
          </a:p>
          <a:p>
            <a:endParaRPr lang="it-IT" dirty="0"/>
          </a:p>
        </p:txBody>
      </p:sp>
    </p:spTree>
    <p:extLst>
      <p:ext uri="{BB962C8B-B14F-4D97-AF65-F5344CB8AC3E}">
        <p14:creationId xmlns:p14="http://schemas.microsoft.com/office/powerpoint/2010/main" val="354446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fede illuministica</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sz="3400" dirty="0"/>
              <a:t>La vita dell’uomo deve insomma </a:t>
            </a:r>
            <a:r>
              <a:rPr lang="it-IT" sz="3400" b="1" dirty="0"/>
              <a:t>abbandonare la teologia</a:t>
            </a:r>
            <a:r>
              <a:rPr lang="it-IT" sz="3400" dirty="0"/>
              <a:t> in favore della </a:t>
            </a:r>
            <a:r>
              <a:rPr lang="it-IT" sz="3400" i="1" dirty="0"/>
              <a:t>filosofia</a:t>
            </a:r>
            <a:r>
              <a:rPr lang="it-IT" sz="3400" dirty="0"/>
              <a:t> e della </a:t>
            </a:r>
            <a:r>
              <a:rPr lang="it-IT" sz="3400" i="1" dirty="0"/>
              <a:t>scienza </a:t>
            </a:r>
            <a:r>
              <a:rPr lang="it-IT" sz="3400" dirty="0"/>
              <a:t>che, rispetto alla teologia rappresentano un indiscutibile</a:t>
            </a:r>
            <a:r>
              <a:rPr lang="it-IT" sz="3400" i="1" dirty="0"/>
              <a:t> progresso</a:t>
            </a:r>
            <a:r>
              <a:rPr lang="it-IT" sz="3400" dirty="0"/>
              <a:t> dello spirito umano.</a:t>
            </a:r>
          </a:p>
          <a:p>
            <a:pPr marL="0" indent="0" algn="just">
              <a:buNone/>
            </a:pPr>
            <a:r>
              <a:rPr lang="it-IT" sz="3400" dirty="0"/>
              <a:t>Per questo motivo le posizioni religiose degli illuministi vanno </a:t>
            </a:r>
          </a:p>
          <a:p>
            <a:pPr algn="just"/>
            <a:r>
              <a:rPr lang="it-IT" sz="3400" b="1" dirty="0"/>
              <a:t>dal debole fideismo</a:t>
            </a:r>
            <a:r>
              <a:rPr lang="it-IT" sz="3400" dirty="0"/>
              <a:t> di Locke(Dio esiste ma si rivela nella coscienza umana piuttosto che nelle Scritture)</a:t>
            </a:r>
          </a:p>
          <a:p>
            <a:pPr algn="just"/>
            <a:r>
              <a:rPr lang="it-IT" sz="3400" dirty="0"/>
              <a:t> </a:t>
            </a:r>
            <a:r>
              <a:rPr lang="it-IT" sz="3400" b="1" dirty="0"/>
              <a:t>all’agnosticismo di Hume</a:t>
            </a:r>
            <a:r>
              <a:rPr lang="it-IT" sz="3400" dirty="0"/>
              <a:t> (non posso sapere se Dio ci sia veramente, quindi non prendo posizione pro o contro la religione) </a:t>
            </a:r>
          </a:p>
          <a:p>
            <a:pPr algn="just"/>
            <a:r>
              <a:rPr lang="it-IT" sz="3400" b="1" dirty="0"/>
              <a:t>al deismo</a:t>
            </a:r>
            <a:r>
              <a:rPr lang="it-IT" sz="3400" dirty="0"/>
              <a:t> che ritiene che Dio sia una causa naturale e impersonale interna al mondo, </a:t>
            </a:r>
          </a:p>
          <a:p>
            <a:pPr algn="just"/>
            <a:r>
              <a:rPr lang="it-IT" sz="3400" b="1" dirty="0"/>
              <a:t>fino al materialismo aggressivo</a:t>
            </a:r>
            <a:r>
              <a:rPr lang="it-IT" sz="3400" dirty="0"/>
              <a:t>  dei francesi come </a:t>
            </a:r>
            <a:r>
              <a:rPr lang="it-IT" sz="3400" dirty="0" smtClean="0"/>
              <a:t>D’</a:t>
            </a:r>
            <a:r>
              <a:rPr lang="it-IT" sz="3400" dirty="0" err="1" smtClean="0"/>
              <a:t>Holbach</a:t>
            </a:r>
            <a:r>
              <a:rPr lang="it-IT" sz="3400" dirty="0" smtClean="0"/>
              <a:t>.</a:t>
            </a:r>
            <a:endParaRPr lang="it-IT" sz="3400" dirty="0"/>
          </a:p>
          <a:p>
            <a:endParaRPr lang="it-IT" dirty="0"/>
          </a:p>
        </p:txBody>
      </p:sp>
    </p:spTree>
    <p:extLst>
      <p:ext uri="{BB962C8B-B14F-4D97-AF65-F5344CB8AC3E}">
        <p14:creationId xmlns:p14="http://schemas.microsoft.com/office/powerpoint/2010/main" val="1305081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Natura e libertà</a:t>
            </a:r>
            <a:endParaRPr lang="it-IT" dirty="0"/>
          </a:p>
        </p:txBody>
      </p:sp>
      <p:sp>
        <p:nvSpPr>
          <p:cNvPr id="3" name="Segnaposto contenuto 2"/>
          <p:cNvSpPr>
            <a:spLocks noGrp="1"/>
          </p:cNvSpPr>
          <p:nvPr>
            <p:ph idx="1"/>
          </p:nvPr>
        </p:nvSpPr>
        <p:spPr/>
        <p:txBody>
          <a:bodyPr>
            <a:normAutofit fontScale="62500" lnSpcReduction="20000"/>
          </a:bodyPr>
          <a:lstStyle/>
          <a:p>
            <a:pPr marL="0" indent="0" algn="just">
              <a:buNone/>
            </a:pPr>
            <a:r>
              <a:rPr lang="it-IT" sz="3700" dirty="0"/>
              <a:t>In questo processo anche </a:t>
            </a:r>
            <a:r>
              <a:rPr lang="it-IT" sz="3700" b="1" dirty="0"/>
              <a:t>la natura</a:t>
            </a:r>
            <a:r>
              <a:rPr lang="it-IT" sz="3700" dirty="0"/>
              <a:t> viene via via vista con sguardo sempre più disincantato, come un </a:t>
            </a:r>
            <a:r>
              <a:rPr lang="it-IT" sz="3700" u="sng" dirty="0"/>
              <a:t>grande meccanismo </a:t>
            </a:r>
            <a:r>
              <a:rPr lang="it-IT" sz="3700" dirty="0"/>
              <a:t>regolato da leggi ferree che escludono ogni finalità. Tale visione non </a:t>
            </a:r>
            <a:r>
              <a:rPr lang="it-IT" sz="3700" dirty="0" smtClean="0"/>
              <a:t>è originale, </a:t>
            </a:r>
            <a:r>
              <a:rPr lang="it-IT" sz="3700" dirty="0"/>
              <a:t>ma viene mutuata dalle recenti prospettive </a:t>
            </a:r>
            <a:r>
              <a:rPr lang="it-IT" sz="3700" dirty="0" smtClean="0"/>
              <a:t>scientifiche. Più </a:t>
            </a:r>
            <a:r>
              <a:rPr lang="it-IT" sz="3700" dirty="0"/>
              <a:t>caratteristica </a:t>
            </a:r>
            <a:r>
              <a:rPr lang="it-IT" sz="3700" dirty="0" smtClean="0"/>
              <a:t>dell’Illuminismo </a:t>
            </a:r>
            <a:r>
              <a:rPr lang="it-IT" sz="3700" dirty="0"/>
              <a:t>è la tendenza a portare alle estreme conseguenze questa impostazione, negando qualsiasi valore alla provvidenza divina</a:t>
            </a:r>
            <a:r>
              <a:rPr lang="it-IT" sz="3700" dirty="0" smtClean="0"/>
              <a:t>.</a:t>
            </a:r>
          </a:p>
          <a:p>
            <a:pPr algn="just"/>
            <a:endParaRPr lang="it-IT" sz="3700" dirty="0"/>
          </a:p>
          <a:p>
            <a:pPr marL="0" indent="0" algn="just">
              <a:buNone/>
            </a:pPr>
            <a:r>
              <a:rPr lang="it-IT" sz="3700" dirty="0"/>
              <a:t>Il rischio di una simile prospettiva è quella di </a:t>
            </a:r>
            <a:r>
              <a:rPr lang="it-IT" sz="3700" b="1" dirty="0"/>
              <a:t>perdere la dimensione della libertà.</a:t>
            </a:r>
            <a:r>
              <a:rPr lang="it-IT" sz="3700" dirty="0"/>
              <a:t> Infatti un grande meccanismo non può contemplare la libertà: in un motore i pistoni, dato loro l’</a:t>
            </a:r>
            <a:r>
              <a:rPr lang="it-IT" sz="3700" i="1" dirty="0" err="1"/>
              <a:t>imput</a:t>
            </a:r>
            <a:r>
              <a:rPr lang="it-IT" sz="3700" dirty="0"/>
              <a:t> dallo scoppio del carburante, non sono liberi di muoversi o no. Allo stesso modo sembra strano che gli uomini, come esseri naturali, possano essere liberi all’interno del gran meccanismo della natura. </a:t>
            </a:r>
          </a:p>
          <a:p>
            <a:endParaRPr lang="it-IT" dirty="0"/>
          </a:p>
        </p:txBody>
      </p:sp>
    </p:spTree>
    <p:extLst>
      <p:ext uri="{BB962C8B-B14F-4D97-AF65-F5344CB8AC3E}">
        <p14:creationId xmlns:p14="http://schemas.microsoft.com/office/powerpoint/2010/main" val="2140241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Meccanismo naturale e libertà civile</a:t>
            </a:r>
            <a:endParaRPr lang="it-IT" dirty="0"/>
          </a:p>
        </p:txBody>
      </p:sp>
      <p:sp>
        <p:nvSpPr>
          <p:cNvPr id="3" name="Segnaposto contenuto 2"/>
          <p:cNvSpPr>
            <a:spLocks noGrp="1"/>
          </p:cNvSpPr>
          <p:nvPr>
            <p:ph idx="1"/>
          </p:nvPr>
        </p:nvSpPr>
        <p:spPr/>
        <p:txBody>
          <a:bodyPr>
            <a:normAutofit fontScale="47500" lnSpcReduction="20000"/>
          </a:bodyPr>
          <a:lstStyle/>
          <a:p>
            <a:pPr marL="0" indent="0" algn="just">
              <a:buNone/>
            </a:pPr>
            <a:r>
              <a:rPr lang="it-IT" sz="4900" dirty="0"/>
              <a:t>La soluzione data dagli intellettuali illuministi è che la libertà che l’uomo non possiede sotto il profilo del suo essere naturale, deve riguadagnare sotto il profilo del suo </a:t>
            </a:r>
            <a:r>
              <a:rPr lang="it-IT" sz="4900" u="sng" dirty="0"/>
              <a:t>essere sociale</a:t>
            </a:r>
            <a:r>
              <a:rPr lang="it-IT" sz="4900" dirty="0"/>
              <a:t>; all’uomo, cioè, non deve importare se è più o meno libero dalle leggi di natura, biologiche, fisiologiche, psicologiche, ma deve importare la suo </a:t>
            </a:r>
            <a:r>
              <a:rPr lang="it-IT" sz="4900" b="1" dirty="0"/>
              <a:t>libertà nella società, una libertà che si configura anzitutto come possibilità di resistenza alla tirannia e di organizzazione collegiale del potere</a:t>
            </a:r>
            <a:r>
              <a:rPr lang="it-IT" sz="4900" dirty="0"/>
              <a:t>.</a:t>
            </a:r>
          </a:p>
          <a:p>
            <a:pPr marL="0" indent="0" algn="just">
              <a:buNone/>
            </a:pPr>
            <a:r>
              <a:rPr lang="it-IT" sz="4900" dirty="0"/>
              <a:t>Se l’uomo è lasciato libero, per gli illuministi, tenderà a vivere secondo il suo peculiare essere, secondo le sue </a:t>
            </a:r>
            <a:r>
              <a:rPr lang="it-IT" sz="4900" u="sng" dirty="0"/>
              <a:t>naturali inclinazioni</a:t>
            </a:r>
            <a:r>
              <a:rPr lang="it-IT" sz="4900" dirty="0"/>
              <a:t>, secondo la sua più intima e naturale essenza che la vita in società generalmente corrompe attraverso l’asservimento degli istinti buoni e le regole puramente esteriori del vivere civile</a:t>
            </a:r>
            <a:r>
              <a:rPr lang="it-IT" sz="4900" dirty="0" smtClean="0"/>
              <a:t>. </a:t>
            </a:r>
            <a:r>
              <a:rPr lang="it-IT" sz="4900" u="sng" dirty="0" smtClean="0"/>
              <a:t>Autorità e potere sono strumenti di tale asservimento e dunque in generale vanno combattuti</a:t>
            </a:r>
            <a:r>
              <a:rPr lang="it-IT" sz="4900" dirty="0" smtClean="0"/>
              <a:t>.</a:t>
            </a:r>
            <a:endParaRPr lang="it-IT" sz="4900" dirty="0"/>
          </a:p>
          <a:p>
            <a:endParaRPr lang="it-IT" dirty="0"/>
          </a:p>
        </p:txBody>
      </p:sp>
    </p:spTree>
    <p:extLst>
      <p:ext uri="{BB962C8B-B14F-4D97-AF65-F5344CB8AC3E}">
        <p14:creationId xmlns:p14="http://schemas.microsoft.com/office/powerpoint/2010/main" val="3777872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Ritorno alla natura: il mito del buon selvaggio</a:t>
            </a:r>
            <a:endParaRPr lang="it-IT" dirty="0"/>
          </a:p>
        </p:txBody>
      </p:sp>
      <p:sp>
        <p:nvSpPr>
          <p:cNvPr id="3" name="Segnaposto contenuto 2"/>
          <p:cNvSpPr>
            <a:spLocks noGrp="1"/>
          </p:cNvSpPr>
          <p:nvPr>
            <p:ph idx="1"/>
          </p:nvPr>
        </p:nvSpPr>
        <p:spPr>
          <a:xfrm>
            <a:off x="467544" y="1628800"/>
            <a:ext cx="8229600" cy="4525963"/>
          </a:xfrm>
        </p:spPr>
        <p:txBody>
          <a:bodyPr>
            <a:normAutofit fontScale="55000" lnSpcReduction="20000"/>
          </a:bodyPr>
          <a:lstStyle/>
          <a:p>
            <a:pPr marL="0" indent="0" algn="just">
              <a:buNone/>
            </a:pPr>
            <a:r>
              <a:rPr lang="it-IT" dirty="0"/>
              <a:t>Il ritorno dell’uomo allo stato di natura cioè ad una umanità incorrotta dal mondo civile così come provano a immaginare due opere letterarie importanti di questo periodo</a:t>
            </a:r>
            <a:r>
              <a:rPr lang="it-IT" dirty="0" smtClean="0"/>
              <a:t>:</a:t>
            </a:r>
            <a:endParaRPr lang="it-IT" dirty="0"/>
          </a:p>
          <a:p>
            <a:pPr algn="just"/>
            <a:r>
              <a:rPr lang="it-IT" dirty="0"/>
              <a:t>la </a:t>
            </a:r>
            <a:r>
              <a:rPr lang="it-IT" b="1" i="1" dirty="0"/>
              <a:t>STORIA DEI SEVERAMBI</a:t>
            </a:r>
            <a:r>
              <a:rPr lang="it-IT" dirty="0"/>
              <a:t> di Denis </a:t>
            </a:r>
            <a:r>
              <a:rPr lang="it-IT" dirty="0" err="1"/>
              <a:t>Veiras</a:t>
            </a:r>
            <a:r>
              <a:rPr lang="it-IT" dirty="0"/>
              <a:t> – 1675</a:t>
            </a:r>
          </a:p>
          <a:p>
            <a:pPr algn="just"/>
            <a:r>
              <a:rPr lang="it-IT" dirty="0"/>
              <a:t>i </a:t>
            </a:r>
            <a:r>
              <a:rPr lang="it-IT" b="1" i="1" dirty="0"/>
              <a:t>DIALOGHI FRA L’AUTORE E UN SELVAGGIO DI BUON SENSO CHE HA VIAGGIATO</a:t>
            </a:r>
            <a:r>
              <a:rPr lang="it-IT" dirty="0"/>
              <a:t> del barone di </a:t>
            </a:r>
            <a:r>
              <a:rPr lang="it-IT" dirty="0" err="1"/>
              <a:t>Lahotan</a:t>
            </a:r>
            <a:r>
              <a:rPr lang="it-IT" dirty="0"/>
              <a:t> – </a:t>
            </a:r>
            <a:r>
              <a:rPr lang="it-IT" dirty="0" smtClean="0"/>
              <a:t>1703.</a:t>
            </a:r>
          </a:p>
          <a:p>
            <a:pPr algn="just"/>
            <a:endParaRPr lang="it-IT" dirty="0"/>
          </a:p>
          <a:p>
            <a:pPr marL="0" indent="0" algn="just">
              <a:buNone/>
            </a:pPr>
            <a:r>
              <a:rPr lang="it-IT" u="sng" dirty="0"/>
              <a:t>Qui la civiltà è portatrice di immoralità, sopraffazione e guerre</a:t>
            </a:r>
          </a:p>
          <a:p>
            <a:pPr marL="0" indent="0" algn="just">
              <a:buNone/>
            </a:pPr>
            <a:r>
              <a:rPr lang="it-IT" dirty="0"/>
              <a:t>                                                  </a:t>
            </a:r>
            <a:r>
              <a:rPr lang="it-IT" u="sng" dirty="0"/>
              <a:t>che cambiano </a:t>
            </a:r>
            <a:r>
              <a:rPr lang="it-IT" u="sng" dirty="0" smtClean="0"/>
              <a:t>l’uomo, </a:t>
            </a:r>
            <a:r>
              <a:rPr lang="it-IT" u="sng" dirty="0"/>
              <a:t>BUONO PER </a:t>
            </a:r>
            <a:r>
              <a:rPr lang="it-IT" u="sng" dirty="0" smtClean="0"/>
              <a:t>NATURA,</a:t>
            </a:r>
            <a:endParaRPr lang="it-IT" u="sng" dirty="0"/>
          </a:p>
          <a:p>
            <a:pPr marL="0" indent="0" algn="just">
              <a:buNone/>
            </a:pPr>
            <a:r>
              <a:rPr lang="it-IT" dirty="0"/>
              <a:t>                                                                                        </a:t>
            </a:r>
            <a:r>
              <a:rPr lang="it-IT" u="sng" dirty="0"/>
              <a:t>conducendolo alla </a:t>
            </a:r>
            <a:r>
              <a:rPr lang="it-IT" u="sng" dirty="0" smtClean="0"/>
              <a:t>malvagità</a:t>
            </a:r>
          </a:p>
          <a:p>
            <a:pPr algn="just"/>
            <a:endParaRPr lang="it-IT" dirty="0"/>
          </a:p>
          <a:p>
            <a:pPr marL="0" indent="0" algn="just">
              <a:buNone/>
            </a:pPr>
            <a:r>
              <a:rPr lang="it-IT" dirty="0"/>
              <a:t>Ciò è visibile a chiunque si accosti ai selvaggi – per esempio viaggiando in luoghi esotici e inesplorati - alla loro </a:t>
            </a:r>
            <a:r>
              <a:rPr lang="it-IT" b="1" dirty="0"/>
              <a:t>primitiva ingenuità e bontà </a:t>
            </a:r>
            <a:r>
              <a:rPr lang="it-IT" dirty="0"/>
              <a:t>ancora non snaturata dai costumi civili occidentali. Una tale prospettiva diverrà mitica, cioè resistente alle confutazioni che verranno dall’antropologia e da tutte le osservazioni dirette che smentiranno la maggiore “bontà” dei cosiddetti “selvaggi” (che tanto per dirla a partire dalla nostra sensibilità antropologica, se non sono “selvaggi”, non sono però “buoni”).</a:t>
            </a:r>
          </a:p>
          <a:p>
            <a:endParaRPr lang="it-IT" dirty="0"/>
          </a:p>
        </p:txBody>
      </p:sp>
    </p:spTree>
    <p:extLst>
      <p:ext uri="{BB962C8B-B14F-4D97-AF65-F5344CB8AC3E}">
        <p14:creationId xmlns:p14="http://schemas.microsoft.com/office/powerpoint/2010/main" val="1731319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Ritorno alla natura e critica della civiltà</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Una critica della civiltà fondata sul ritorno dell’uomo alla sua condizione naturale e </a:t>
            </a:r>
            <a:r>
              <a:rPr lang="it-IT" dirty="0" err="1"/>
              <a:t>pre</a:t>
            </a:r>
            <a:r>
              <a:rPr lang="it-IT" dirty="0"/>
              <a:t>-civile sarà sviluppata da</a:t>
            </a:r>
          </a:p>
          <a:p>
            <a:pPr algn="just"/>
            <a:r>
              <a:rPr lang="it-IT" b="1" dirty="0"/>
              <a:t> </a:t>
            </a:r>
            <a:r>
              <a:rPr lang="it-IT" b="1" dirty="0" err="1"/>
              <a:t>Étienne</a:t>
            </a:r>
            <a:r>
              <a:rPr lang="it-IT" b="1" dirty="0"/>
              <a:t>-Gabriel MORELLY ne </a:t>
            </a:r>
            <a:r>
              <a:rPr lang="it-IT" b="1" i="1" dirty="0"/>
              <a:t>Il codice della natura</a:t>
            </a:r>
            <a:r>
              <a:rPr lang="it-IT" i="1" dirty="0"/>
              <a:t>”, </a:t>
            </a:r>
            <a:r>
              <a:rPr lang="it-IT" b="1" i="1" dirty="0"/>
              <a:t>1755</a:t>
            </a:r>
            <a:r>
              <a:rPr lang="it-IT" dirty="0"/>
              <a:t> in cui lo stato di natura appare non come un’ipotesi euristica ma come </a:t>
            </a:r>
            <a:r>
              <a:rPr lang="it-IT" u="sng" dirty="0"/>
              <a:t>un’effettiva condizione </a:t>
            </a:r>
            <a:r>
              <a:rPr lang="it-IT" u="sng" dirty="0" err="1"/>
              <a:t>pre-istorica</a:t>
            </a:r>
            <a:r>
              <a:rPr lang="it-IT" dirty="0"/>
              <a:t> dell’umanità. Essa è stata abbandonata a causa dell’incremento demografico che ha reso necessario l’inurbamento e la civiltà; e da</a:t>
            </a:r>
          </a:p>
          <a:p>
            <a:pPr marL="0" indent="0" algn="just">
              <a:buNone/>
            </a:pPr>
            <a:r>
              <a:rPr lang="it-IT" b="1" dirty="0"/>
              <a:t>Jean Jaques ROUSSEAU nel </a:t>
            </a:r>
            <a:r>
              <a:rPr lang="it-IT" b="1" i="1" dirty="0"/>
              <a:t>Discorso sull’origine e il fondamento dell’ineguaglianza fra gli uomini, 1755</a:t>
            </a:r>
            <a:r>
              <a:rPr lang="it-IT" i="1" dirty="0"/>
              <a:t>, </a:t>
            </a:r>
            <a:r>
              <a:rPr lang="it-IT" dirty="0"/>
              <a:t>in cui egli postula lo stato di natura come una felice condizione di eguaglianza fra gli </a:t>
            </a:r>
            <a:r>
              <a:rPr lang="it-IT" dirty="0" smtClean="0"/>
              <a:t>uomini, </a:t>
            </a:r>
            <a:r>
              <a:rPr lang="it-IT" b="1" dirty="0"/>
              <a:t>degenerata a causa</a:t>
            </a:r>
            <a:r>
              <a:rPr lang="it-IT" dirty="0"/>
              <a:t>: a) della </a:t>
            </a:r>
            <a:r>
              <a:rPr lang="it-IT" u="sng" dirty="0"/>
              <a:t>divisione del lavoro</a:t>
            </a:r>
            <a:r>
              <a:rPr lang="it-IT" dirty="0"/>
              <a:t> fra artigiani e agricoltori, b) </a:t>
            </a:r>
            <a:r>
              <a:rPr lang="it-IT" u="sng" dirty="0"/>
              <a:t>dell’appropriazione privata</a:t>
            </a:r>
            <a:r>
              <a:rPr lang="it-IT" dirty="0"/>
              <a:t> della terra (la proprietà è un caratteristico segno negativo della civilizzazione che comporta il venir meno del sentimento di solidarietà fra gli uomini e il nascere dell’istinto distruttivo di competizione).</a:t>
            </a:r>
          </a:p>
          <a:p>
            <a:endParaRPr lang="it-IT" dirty="0"/>
          </a:p>
        </p:txBody>
      </p:sp>
    </p:spTree>
    <p:extLst>
      <p:ext uri="{BB962C8B-B14F-4D97-AF65-F5344CB8AC3E}">
        <p14:creationId xmlns:p14="http://schemas.microsoft.com/office/powerpoint/2010/main" val="110605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Un’antropologia «buonista»</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Ovviamente tale </a:t>
            </a:r>
            <a:r>
              <a:rPr lang="it-IT" b="1" dirty="0" err="1"/>
              <a:t>pre</a:t>
            </a:r>
            <a:r>
              <a:rPr lang="it-IT" b="1" dirty="0"/>
              <a:t>-comprensione</a:t>
            </a:r>
            <a:r>
              <a:rPr lang="it-IT" dirty="0"/>
              <a:t> dell’uomo induce a ritenere frutto di un specifico errore della tradizione cristiana l’idea che l’uomo, pur buono per natura, sia viziato da una tara morale originaria, il peccato originale, che lo rende pericoloso per sé  e i propri simili (di qui tutte le precauzioni che la civiltà prende per limitare le conseguenze più distruttive di tale mancanza originaria</a:t>
            </a:r>
            <a:r>
              <a:rPr lang="it-IT" dirty="0" smtClean="0"/>
              <a:t>). Contro l’idea di  un uomo peccatore, l’</a:t>
            </a:r>
            <a:r>
              <a:rPr lang="it-IT" b="1" dirty="0" smtClean="0"/>
              <a:t>illuminismo propone l’idea irenista di un uomo buono per natura </a:t>
            </a:r>
            <a:r>
              <a:rPr lang="it-IT" dirty="0" smtClean="0"/>
              <a:t>che non ha bisogno di nulla se non di lasciar libero spazio alla propria bontà.</a:t>
            </a:r>
            <a:endParaRPr lang="it-IT" dirty="0"/>
          </a:p>
          <a:p>
            <a:endParaRPr lang="it-IT" dirty="0"/>
          </a:p>
        </p:txBody>
      </p:sp>
    </p:spTree>
    <p:extLst>
      <p:ext uri="{BB962C8B-B14F-4D97-AF65-F5344CB8AC3E}">
        <p14:creationId xmlns:p14="http://schemas.microsoft.com/office/powerpoint/2010/main" val="2270045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Prendere </a:t>
            </a:r>
            <a:r>
              <a:rPr lang="it-IT" b="1" i="1" dirty="0" smtClean="0"/>
              <a:t>progressivamente</a:t>
            </a:r>
            <a:r>
              <a:rPr lang="it-IT" dirty="0" smtClean="0"/>
              <a:t> coscienza</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D’altro canto tale prospettiva permette di fondare la possibilità di un ritorno alla dimensione naturale attraverso la </a:t>
            </a:r>
            <a:r>
              <a:rPr lang="it-IT" b="1" dirty="0"/>
              <a:t>PROGRESSIVA presa di coscienza</a:t>
            </a:r>
            <a:r>
              <a:rPr lang="it-IT" dirty="0"/>
              <a:t> della reale </a:t>
            </a:r>
            <a:r>
              <a:rPr lang="it-IT" dirty="0" smtClean="0"/>
              <a:t>essenza dell’essere umano </a:t>
            </a:r>
            <a:r>
              <a:rPr lang="it-IT" dirty="0"/>
              <a:t>e della sua corruzione ad opera della civilizzazione.</a:t>
            </a:r>
          </a:p>
          <a:p>
            <a:pPr marL="0" indent="0" algn="just">
              <a:buNone/>
            </a:pPr>
            <a:r>
              <a:rPr lang="it-IT" dirty="0"/>
              <a:t>Una simile </a:t>
            </a:r>
            <a:r>
              <a:rPr lang="it-IT" i="1" dirty="0"/>
              <a:t>progressiva</a:t>
            </a:r>
            <a:r>
              <a:rPr lang="it-IT" dirty="0"/>
              <a:t> presa di coscienza produce, o meglio, produrrà necessariamente, una </a:t>
            </a:r>
            <a:r>
              <a:rPr lang="it-IT" u="sng" dirty="0"/>
              <a:t>mutamento delle strutture sociali</a:t>
            </a:r>
            <a:r>
              <a:rPr lang="it-IT" dirty="0"/>
              <a:t> che via via porteranno l’uomo sempre più vicino alla sua condizione naturale.</a:t>
            </a:r>
          </a:p>
          <a:p>
            <a:endParaRPr lang="it-IT" dirty="0"/>
          </a:p>
        </p:txBody>
      </p:sp>
    </p:spTree>
    <p:extLst>
      <p:ext uri="{BB962C8B-B14F-4D97-AF65-F5344CB8AC3E}">
        <p14:creationId xmlns:p14="http://schemas.microsoft.com/office/powerpoint/2010/main" val="3344406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progresso</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LA STORIA è il luogo della </a:t>
            </a:r>
            <a:r>
              <a:rPr lang="it-IT" b="1" dirty="0"/>
              <a:t>PROGRESSIVA emancipazione dell’uomo</a:t>
            </a:r>
            <a:r>
              <a:rPr lang="it-IT" dirty="0"/>
              <a:t> verso il ritrovamento della sua vera natura. Dunque la storia è il luogo di realizzazione di un’utopia, quella della perfettibilità dell’uomo e della riappropriazione di un’integrale bontà morale. </a:t>
            </a:r>
            <a:endParaRPr lang="it-IT" dirty="0" smtClean="0"/>
          </a:p>
          <a:p>
            <a:pPr marL="0" indent="0" algn="just">
              <a:buNone/>
            </a:pPr>
            <a:r>
              <a:rPr lang="it-IT" b="1" dirty="0" smtClean="0"/>
              <a:t>L’idea </a:t>
            </a:r>
            <a:r>
              <a:rPr lang="it-IT" b="1" dirty="0"/>
              <a:t>di </a:t>
            </a:r>
            <a:r>
              <a:rPr lang="it-IT" b="1" dirty="0" smtClean="0"/>
              <a:t>PROGRESSO, cioè di un cammino continuo verso il meglio dove il futuro è sempre migliore del presente e il presente è sempre migliore del passato</a:t>
            </a:r>
            <a:r>
              <a:rPr lang="it-IT" dirty="0" smtClean="0"/>
              <a:t> </a:t>
            </a:r>
            <a:r>
              <a:rPr lang="it-IT" dirty="0"/>
              <a:t>trova qui la sua radice. Se la </a:t>
            </a:r>
            <a:r>
              <a:rPr lang="it-IT" i="1" dirty="0"/>
              <a:t>vulgata</a:t>
            </a:r>
            <a:r>
              <a:rPr lang="it-IT" dirty="0"/>
              <a:t> popolare e i discorsi dell’uomo di media cultura danno il concetto di progresso come scontato, in realtà lo fanno per scarsa consapevolezza che l’idea che la storia dell’umanità progredisca verso il meglio è un’interpretazione storicamente collocata nell’età dei lumi. </a:t>
            </a:r>
          </a:p>
        </p:txBody>
      </p:sp>
    </p:spTree>
    <p:extLst>
      <p:ext uri="{BB962C8B-B14F-4D97-AF65-F5344CB8AC3E}">
        <p14:creationId xmlns:p14="http://schemas.microsoft.com/office/powerpoint/2010/main" val="1083162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Una secolarizzazione del cristianesimo</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Essa non fa altro che </a:t>
            </a:r>
            <a:r>
              <a:rPr lang="it-IT" b="1" dirty="0"/>
              <a:t>secolarizzare</a:t>
            </a:r>
            <a:r>
              <a:rPr lang="it-IT" dirty="0"/>
              <a:t>, cioè tradurre in termini laici e non religiosi, l’idea cristiana di una </a:t>
            </a:r>
            <a:r>
              <a:rPr lang="it-IT" u="sng" dirty="0"/>
              <a:t>fine dei tempi </a:t>
            </a:r>
            <a:r>
              <a:rPr lang="it-IT" dirty="0"/>
              <a:t>in cui trionferanno vita, bontà e giustizia. Se a tale idea si toglie l’intervento divino – cosa che per i cristiani è necessaria, visto il radicamento nell’uomo del peccato originale – e il Regno di Dio che non appartiene a questo mondo, e si immagina che la giustizia sia destinata a trionfare in questo mondo grazie al miglioramento progressivo delle capacità umane dovuto all’uomo stesso, ecco che si ottiene l’idea illuministica di Progresso. </a:t>
            </a:r>
            <a:endParaRPr lang="it-IT" dirty="0" smtClean="0"/>
          </a:p>
          <a:p>
            <a:pPr algn="just"/>
            <a:r>
              <a:rPr lang="it-IT" dirty="0" smtClean="0"/>
              <a:t>Come </a:t>
            </a:r>
            <a:r>
              <a:rPr lang="it-IT" dirty="0"/>
              <a:t>si potrà ben capire, in questo processo di laicizzazione </a:t>
            </a:r>
            <a:r>
              <a:rPr lang="it-IT" b="1" dirty="0"/>
              <a:t>mutano radicalmente</a:t>
            </a:r>
            <a:r>
              <a:rPr lang="it-IT" dirty="0"/>
              <a:t> i presupposti religiosi, metafisici, antropologici, politici delle due </a:t>
            </a:r>
            <a:r>
              <a:rPr lang="it-IT" dirty="0" smtClean="0"/>
              <a:t>dottrine.</a:t>
            </a:r>
            <a:endParaRPr lang="it-IT" dirty="0"/>
          </a:p>
        </p:txBody>
      </p:sp>
    </p:spTree>
    <p:extLst>
      <p:ext uri="{BB962C8B-B14F-4D97-AF65-F5344CB8AC3E}">
        <p14:creationId xmlns:p14="http://schemas.microsoft.com/office/powerpoint/2010/main" val="71355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u="sng" dirty="0"/>
              <a:t>Collocazione storica e tematica</a:t>
            </a:r>
            <a:r>
              <a:rPr lang="it-IT" dirty="0"/>
              <a:t/>
            </a:r>
            <a:br>
              <a:rPr lang="it-IT" dirty="0"/>
            </a:b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Con ILLUMINISMO si intende un movimento intellettuale  e filosofico del </a:t>
            </a:r>
            <a:r>
              <a:rPr lang="it-IT" dirty="0" smtClean="0"/>
              <a:t>Settecento che </a:t>
            </a:r>
            <a:r>
              <a:rPr lang="it-IT" dirty="0"/>
              <a:t>ha avuto origine in Inghilterra e si è sviluppato soprattutto in Francia, diffondendosi in seguito in tutta </a:t>
            </a:r>
            <a:r>
              <a:rPr lang="it-IT" dirty="0" smtClean="0"/>
              <a:t>Europa. Tale </a:t>
            </a:r>
            <a:r>
              <a:rPr lang="it-IT" dirty="0"/>
              <a:t>movimento è caratterizzato dalle seguenti  tematiche:</a:t>
            </a:r>
          </a:p>
          <a:p>
            <a:pPr lvl="0" algn="just"/>
            <a:r>
              <a:rPr lang="it-IT" dirty="0"/>
              <a:t>Critica del </a:t>
            </a:r>
            <a:r>
              <a:rPr lang="it-IT" b="1" dirty="0"/>
              <a:t>passato</a:t>
            </a:r>
            <a:endParaRPr lang="it-IT" dirty="0"/>
          </a:p>
          <a:p>
            <a:pPr lvl="0" algn="just"/>
            <a:r>
              <a:rPr lang="it-IT" dirty="0"/>
              <a:t>Vocazione </a:t>
            </a:r>
            <a:r>
              <a:rPr lang="it-IT" b="1" dirty="0"/>
              <a:t>politica</a:t>
            </a:r>
            <a:endParaRPr lang="it-IT" dirty="0"/>
          </a:p>
          <a:p>
            <a:pPr lvl="0" algn="just"/>
            <a:r>
              <a:rPr lang="it-IT" dirty="0"/>
              <a:t>Esaltazione della </a:t>
            </a:r>
            <a:r>
              <a:rPr lang="it-IT" b="1" dirty="0"/>
              <a:t>ragione</a:t>
            </a:r>
            <a:endParaRPr lang="it-IT" dirty="0"/>
          </a:p>
          <a:p>
            <a:pPr marL="0" indent="0" algn="just">
              <a:buNone/>
            </a:pPr>
            <a:r>
              <a:rPr lang="it-IT" dirty="0"/>
              <a:t>I suoi intellettuali tendevano cioè a ritenersi portatori di una nuova, più pura e più compiuta idea di ragione, </a:t>
            </a:r>
            <a:r>
              <a:rPr lang="it-IT" b="1" dirty="0"/>
              <a:t>una ragione veramente autonoma</a:t>
            </a:r>
            <a:r>
              <a:rPr lang="it-IT" dirty="0"/>
              <a:t>, consapevole e capace di conoscere l’intima verità delle cose e del mondo, superando tutte le </a:t>
            </a:r>
            <a:r>
              <a:rPr lang="it-IT" b="1" dirty="0"/>
              <a:t>superstizioni del passato</a:t>
            </a:r>
            <a:r>
              <a:rPr lang="it-IT" dirty="0"/>
              <a:t> e proponendosi come guida per la vita dei singoli e dei popoli in un processo finalmente autentico di </a:t>
            </a:r>
            <a:r>
              <a:rPr lang="it-IT" b="1" dirty="0"/>
              <a:t>emancipazione e civilizzazione</a:t>
            </a:r>
            <a:r>
              <a:rPr lang="it-IT" dirty="0"/>
              <a:t>. </a:t>
            </a:r>
          </a:p>
          <a:p>
            <a:endParaRPr lang="it-IT" dirty="0"/>
          </a:p>
        </p:txBody>
      </p:sp>
    </p:spTree>
    <p:extLst>
      <p:ext uri="{BB962C8B-B14F-4D97-AF65-F5344CB8AC3E}">
        <p14:creationId xmlns:p14="http://schemas.microsoft.com/office/powerpoint/2010/main" val="3247099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Cristianesimo e illuminismo</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684641220"/>
              </p:ext>
            </p:extLst>
          </p:nvPr>
        </p:nvGraphicFramePr>
        <p:xfrm>
          <a:off x="683568" y="1340768"/>
          <a:ext cx="7704856" cy="5013566"/>
        </p:xfrm>
        <a:graphic>
          <a:graphicData uri="http://schemas.openxmlformats.org/drawingml/2006/table">
            <a:tbl>
              <a:tblPr firstRow="1" firstCol="1" bandRow="1">
                <a:tableStyleId>{7E9639D4-E3E2-4D34-9284-5A2195B3D0D7}</a:tableStyleId>
              </a:tblPr>
              <a:tblGrid>
                <a:gridCol w="3852428"/>
                <a:gridCol w="3852428"/>
              </a:tblGrid>
              <a:tr h="1431918">
                <a:tc>
                  <a:txBody>
                    <a:bodyPr/>
                    <a:lstStyle/>
                    <a:p>
                      <a:pPr algn="just">
                        <a:lnSpc>
                          <a:spcPct val="115000"/>
                        </a:lnSpc>
                        <a:spcAft>
                          <a:spcPts val="0"/>
                        </a:spcAft>
                      </a:pPr>
                      <a:r>
                        <a:rPr lang="it-IT" sz="1800" dirty="0">
                          <a:effectLst/>
                        </a:rPr>
                        <a:t>Se l’illuminismo progressista è tendenzialmente</a:t>
                      </a:r>
                    </a:p>
                    <a:p>
                      <a:pPr algn="just">
                        <a:lnSpc>
                          <a:spcPct val="115000"/>
                        </a:lnSpc>
                        <a:spcAft>
                          <a:spcPts val="0"/>
                        </a:spcAft>
                      </a:pPr>
                      <a:r>
                        <a:rPr lang="it-IT" sz="1800" dirty="0">
                          <a:effectLst/>
                        </a:rPr>
                        <a:t> </a:t>
                      </a:r>
                      <a:endParaRPr lang="it-IT"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800" dirty="0">
                          <a:effectLst/>
                        </a:rPr>
                        <a:t>Il cristianesimo </a:t>
                      </a:r>
                      <a:r>
                        <a:rPr lang="it-IT" sz="1800" dirty="0" smtClean="0">
                          <a:effectLst/>
                        </a:rPr>
                        <a:t>è </a:t>
                      </a:r>
                      <a:endParaRPr lang="it-IT" sz="1800" dirty="0">
                        <a:solidFill>
                          <a:schemeClr val="tx1"/>
                        </a:solidFill>
                        <a:effectLst/>
                        <a:latin typeface="Calibri"/>
                        <a:ea typeface="Calibri"/>
                        <a:cs typeface="Times New Roman"/>
                      </a:endParaRPr>
                    </a:p>
                  </a:txBody>
                  <a:tcPr marL="68580" marR="68580" marT="0" marB="0"/>
                </a:tc>
              </a:tr>
              <a:tr h="686686">
                <a:tc>
                  <a:txBody>
                    <a:bodyPr/>
                    <a:lstStyle/>
                    <a:p>
                      <a:pPr algn="just">
                        <a:lnSpc>
                          <a:spcPct val="115000"/>
                        </a:lnSpc>
                        <a:spcAft>
                          <a:spcPts val="0"/>
                        </a:spcAft>
                      </a:pPr>
                      <a:r>
                        <a:rPr lang="it-IT" sz="1800">
                          <a:effectLst/>
                        </a:rPr>
                        <a:t>Ateo</a:t>
                      </a:r>
                    </a:p>
                    <a:p>
                      <a:pPr algn="just">
                        <a:lnSpc>
                          <a:spcPct val="115000"/>
                        </a:lnSpc>
                        <a:spcAft>
                          <a:spcPts val="0"/>
                        </a:spcAft>
                      </a:pPr>
                      <a:r>
                        <a:rPr lang="it-IT" sz="1800">
                          <a:effectLst/>
                        </a:rPr>
                        <a:t> </a:t>
                      </a:r>
                      <a:endParaRPr lang="it-IT"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800" dirty="0">
                          <a:effectLst/>
                        </a:rPr>
                        <a:t>Religioso </a:t>
                      </a:r>
                      <a:endParaRPr lang="it-IT" sz="1800" dirty="0">
                        <a:effectLst/>
                        <a:latin typeface="Calibri"/>
                        <a:ea typeface="Calibri"/>
                        <a:cs typeface="Times New Roman"/>
                      </a:endParaRPr>
                    </a:p>
                  </a:txBody>
                  <a:tcPr marL="68580" marR="68580" marT="0" marB="0"/>
                </a:tc>
              </a:tr>
              <a:tr h="686686">
                <a:tc>
                  <a:txBody>
                    <a:bodyPr/>
                    <a:lstStyle/>
                    <a:p>
                      <a:pPr algn="just">
                        <a:lnSpc>
                          <a:spcPct val="115000"/>
                        </a:lnSpc>
                        <a:spcAft>
                          <a:spcPts val="0"/>
                        </a:spcAft>
                      </a:pPr>
                      <a:r>
                        <a:rPr lang="it-IT" sz="1800" dirty="0">
                          <a:effectLst/>
                        </a:rPr>
                        <a:t>Materialista</a:t>
                      </a:r>
                    </a:p>
                    <a:p>
                      <a:pPr algn="just">
                        <a:lnSpc>
                          <a:spcPct val="115000"/>
                        </a:lnSpc>
                        <a:spcAft>
                          <a:spcPts val="0"/>
                        </a:spcAft>
                      </a:pPr>
                      <a:r>
                        <a:rPr lang="it-IT" sz="1800" dirty="0">
                          <a:effectLst/>
                        </a:rPr>
                        <a:t> </a:t>
                      </a:r>
                      <a:endParaRPr lang="it-IT"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800">
                          <a:effectLst/>
                        </a:rPr>
                        <a:t>Spiritualista </a:t>
                      </a:r>
                      <a:endParaRPr lang="it-IT" sz="1800">
                        <a:effectLst/>
                        <a:latin typeface="Calibri"/>
                        <a:ea typeface="Calibri"/>
                        <a:cs typeface="Times New Roman"/>
                      </a:endParaRPr>
                    </a:p>
                  </a:txBody>
                  <a:tcPr marL="68580" marR="68580" marT="0" marB="0"/>
                </a:tc>
              </a:tr>
              <a:tr h="917230">
                <a:tc>
                  <a:txBody>
                    <a:bodyPr/>
                    <a:lstStyle/>
                    <a:p>
                      <a:pPr algn="just">
                        <a:lnSpc>
                          <a:spcPct val="115000"/>
                        </a:lnSpc>
                        <a:spcAft>
                          <a:spcPts val="0"/>
                        </a:spcAft>
                      </a:pPr>
                      <a:r>
                        <a:rPr lang="it-IT" sz="1800" dirty="0">
                          <a:effectLst/>
                        </a:rPr>
                        <a:t>Fiducioso nella bontà originaria dell’uomo</a:t>
                      </a:r>
                      <a:endParaRPr lang="it-IT"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800">
                          <a:effectLst/>
                        </a:rPr>
                        <a:t>Scettico sulle qualità morali dell’uomo e attento a contenerne la malvagità provocata dal peccato</a:t>
                      </a:r>
                      <a:endParaRPr lang="it-IT" sz="1800">
                        <a:effectLst/>
                        <a:latin typeface="Calibri"/>
                        <a:ea typeface="Calibri"/>
                        <a:cs typeface="Times New Roman"/>
                      </a:endParaRPr>
                    </a:p>
                  </a:txBody>
                  <a:tcPr marL="68580" marR="68580" marT="0" marB="0"/>
                </a:tc>
              </a:tr>
              <a:tr h="1222974">
                <a:tc>
                  <a:txBody>
                    <a:bodyPr/>
                    <a:lstStyle/>
                    <a:p>
                      <a:pPr algn="just">
                        <a:lnSpc>
                          <a:spcPct val="115000"/>
                        </a:lnSpc>
                        <a:spcAft>
                          <a:spcPts val="0"/>
                        </a:spcAft>
                      </a:pPr>
                      <a:r>
                        <a:rPr lang="it-IT" sz="1800" dirty="0">
                          <a:effectLst/>
                        </a:rPr>
                        <a:t>Fiducioso nella costruzione di una società così giusta da permettere all’uomo di ritrovare la sua natura buona perduta</a:t>
                      </a:r>
                      <a:endParaRPr lang="it-IT"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800" dirty="0">
                          <a:effectLst/>
                        </a:rPr>
                        <a:t>Scettico sulla possibilità di una società perfetta e attento a limitare le ingiustizie delle attuali società imperfette</a:t>
                      </a:r>
                      <a:endParaRPr lang="it-IT"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10567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progressismo di </a:t>
            </a:r>
            <a:r>
              <a:rPr lang="it-IT" dirty="0" err="1"/>
              <a:t>C</a:t>
            </a:r>
            <a:r>
              <a:rPr lang="it-IT" dirty="0" err="1" smtClean="0"/>
              <a:t>ondorcet</a:t>
            </a:r>
            <a:r>
              <a:rPr lang="it-IT" dirty="0" smtClean="0"/>
              <a:t> e Giannone</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Esempio tipico di filosofia della storia progressista è quella elaborata nel testo di Jean-Antoine-Nicolas </a:t>
            </a:r>
            <a:r>
              <a:rPr lang="it-IT" dirty="0" err="1"/>
              <a:t>Caritat</a:t>
            </a:r>
            <a:r>
              <a:rPr lang="it-IT" dirty="0"/>
              <a:t> de </a:t>
            </a:r>
            <a:r>
              <a:rPr lang="it-IT" dirty="0" err="1"/>
              <a:t>Condorcet</a:t>
            </a:r>
            <a:r>
              <a:rPr lang="it-IT" dirty="0"/>
              <a:t> (1743-1794)  </a:t>
            </a:r>
            <a:r>
              <a:rPr lang="it-IT" b="1" i="1" dirty="0"/>
              <a:t>Abbozzo di un quadro storico dei progressi dello spirito umano - 1794 </a:t>
            </a:r>
            <a:r>
              <a:rPr lang="it-IT" dirty="0"/>
              <a:t>in cui si sostiene che la storia è formata da dieci grandi epoche, sempre più progredite, di cui la nona è la presente illuministica e la decima sarà costituita dal futuro radioso dell’umanità. Prima di </a:t>
            </a:r>
            <a:r>
              <a:rPr lang="it-IT" dirty="0" err="1" smtClean="0"/>
              <a:t>Condorcet</a:t>
            </a:r>
            <a:r>
              <a:rPr lang="it-IT" dirty="0"/>
              <a:t>,  l’Italiano Pietro Giannone, studiando la </a:t>
            </a:r>
            <a:r>
              <a:rPr lang="it-IT" b="1" i="1" dirty="0"/>
              <a:t>Storia civile</a:t>
            </a:r>
            <a:r>
              <a:rPr lang="it-IT" dirty="0"/>
              <a:t> </a:t>
            </a:r>
            <a:r>
              <a:rPr lang="it-IT" b="1" i="1" dirty="0"/>
              <a:t>del Regno di Napoli (1723)</a:t>
            </a:r>
            <a:r>
              <a:rPr lang="it-IT" dirty="0"/>
              <a:t> giunge a stigmatizzare il passato medievale del regno, caratterizzato da oscurantismo religioso, superstizione e scarso sviluppo civile, a fronte delle epoche successive dove faticosamente si sarebbe cercato di uscire da queste difficoltà. </a:t>
            </a:r>
          </a:p>
        </p:txBody>
      </p:sp>
    </p:spTree>
    <p:extLst>
      <p:ext uri="{BB962C8B-B14F-4D97-AF65-F5344CB8AC3E}">
        <p14:creationId xmlns:p14="http://schemas.microsoft.com/office/powerpoint/2010/main" val="3205671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mito del Medioevo quale «età oscura»</a:t>
            </a:r>
            <a:endParaRPr lang="it-IT" dirty="0"/>
          </a:p>
        </p:txBody>
      </p:sp>
      <p:sp>
        <p:nvSpPr>
          <p:cNvPr id="3" name="Segnaposto contenuto 2"/>
          <p:cNvSpPr>
            <a:spLocks noGrp="1"/>
          </p:cNvSpPr>
          <p:nvPr>
            <p:ph idx="1"/>
          </p:nvPr>
        </p:nvSpPr>
        <p:spPr/>
        <p:txBody>
          <a:bodyPr>
            <a:noAutofit/>
          </a:bodyPr>
          <a:lstStyle/>
          <a:p>
            <a:pPr algn="just"/>
            <a:r>
              <a:rPr lang="it-IT" sz="2150" dirty="0"/>
              <a:t>È proprio in epoca illuministica che nasce il </a:t>
            </a:r>
            <a:r>
              <a:rPr lang="it-IT" sz="2150" b="1" dirty="0"/>
              <a:t>mito del medioevo</a:t>
            </a:r>
            <a:r>
              <a:rPr lang="it-IT" sz="2150" dirty="0"/>
              <a:t> come periodo oscuro della storia dell’umanità, giacché la cultura e la vita medievale, profondamente intrise di spirito </a:t>
            </a:r>
            <a:r>
              <a:rPr lang="it-IT" sz="2150" dirty="0" smtClean="0"/>
              <a:t>religioso, </a:t>
            </a:r>
            <a:r>
              <a:rPr lang="it-IT" sz="2150" dirty="0"/>
              <a:t>sembrano confermare proprio il pregiudizio illuministico secondo cui superstizione, religione e arretratezza politico culturale vanno di pari passo </a:t>
            </a:r>
          </a:p>
          <a:p>
            <a:pPr marL="0" indent="0" algn="just">
              <a:buNone/>
            </a:pPr>
            <a:r>
              <a:rPr lang="it-IT" sz="2150" dirty="0" smtClean="0"/>
              <a:t> Il ragionamento, </a:t>
            </a:r>
            <a:r>
              <a:rPr lang="it-IT" sz="2150" dirty="0"/>
              <a:t>evidentemente </a:t>
            </a:r>
            <a:r>
              <a:rPr lang="it-IT" sz="2150" dirty="0" smtClean="0"/>
              <a:t>caratterizzato di una petizione di principio nella premessa iniziale,  è </a:t>
            </a:r>
            <a:r>
              <a:rPr lang="it-IT" sz="2150" dirty="0"/>
              <a:t>il seguente:</a:t>
            </a:r>
          </a:p>
          <a:p>
            <a:pPr marL="0" lvl="0" indent="0" algn="just">
              <a:buNone/>
            </a:pPr>
            <a:r>
              <a:rPr lang="it-IT" sz="2150" dirty="0" smtClean="0"/>
              <a:t>1) la </a:t>
            </a:r>
            <a:r>
              <a:rPr lang="it-IT" sz="2150" dirty="0"/>
              <a:t>religione significa ignoranza e superstizione. Provoca inoltre violenza, disuguaglianza e </a:t>
            </a:r>
            <a:r>
              <a:rPr lang="it-IT" sz="2150" dirty="0" smtClean="0"/>
              <a:t>guerra,</a:t>
            </a:r>
            <a:endParaRPr lang="it-IT" sz="2150" dirty="0"/>
          </a:p>
          <a:p>
            <a:pPr marL="0" lvl="0" indent="0" algn="just">
              <a:buNone/>
            </a:pPr>
            <a:r>
              <a:rPr lang="it-IT" sz="2150" dirty="0" smtClean="0"/>
              <a:t>2) il </a:t>
            </a:r>
            <a:r>
              <a:rPr lang="it-IT" sz="2150" dirty="0"/>
              <a:t>medioevo è un’epoca </a:t>
            </a:r>
            <a:r>
              <a:rPr lang="it-IT" sz="2150" dirty="0" smtClean="0"/>
              <a:t>religiosa,</a:t>
            </a:r>
            <a:endParaRPr lang="it-IT" sz="2150" dirty="0"/>
          </a:p>
          <a:p>
            <a:pPr marL="0" lvl="0" indent="0" algn="just">
              <a:buNone/>
            </a:pPr>
            <a:r>
              <a:rPr lang="it-IT" sz="2150" dirty="0" smtClean="0"/>
              <a:t>3) dunque il medioevo è epoca «oscura» di ignoranza, superstizione, violenza e disuguaglianza.</a:t>
            </a:r>
            <a:endParaRPr lang="it-IT" sz="2150" dirty="0"/>
          </a:p>
        </p:txBody>
      </p:sp>
    </p:spTree>
    <p:extLst>
      <p:ext uri="{BB962C8B-B14F-4D97-AF65-F5344CB8AC3E}">
        <p14:creationId xmlns:p14="http://schemas.microsoft.com/office/powerpoint/2010/main" val="1186561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Illuminismo politico: giusnaturalismo e contrattualismo a partire da Locke</a:t>
            </a:r>
            <a:endParaRPr lang="it-IT" dirty="0"/>
          </a:p>
        </p:txBody>
      </p:sp>
      <p:sp>
        <p:nvSpPr>
          <p:cNvPr id="3" name="Segnaposto contenuto 2"/>
          <p:cNvSpPr>
            <a:spLocks noGrp="1"/>
          </p:cNvSpPr>
          <p:nvPr>
            <p:ph idx="1"/>
          </p:nvPr>
        </p:nvSpPr>
        <p:spPr/>
        <p:txBody>
          <a:bodyPr>
            <a:normAutofit fontScale="47500" lnSpcReduction="20000"/>
          </a:bodyPr>
          <a:lstStyle/>
          <a:p>
            <a:pPr marL="0" indent="0" algn="just">
              <a:buNone/>
            </a:pPr>
            <a:r>
              <a:rPr lang="it-IT" sz="3800" dirty="0"/>
              <a:t>Dal punto di vista politico </a:t>
            </a:r>
            <a:r>
              <a:rPr lang="it-IT" sz="3800" dirty="0" smtClean="0"/>
              <a:t>due </a:t>
            </a:r>
            <a:r>
              <a:rPr lang="it-IT" sz="3800" dirty="0"/>
              <a:t>sono i grandi temi del pensiero illuministico – tra loro legati:</a:t>
            </a:r>
          </a:p>
          <a:p>
            <a:pPr marL="0" indent="0" algn="just">
              <a:buNone/>
            </a:pPr>
            <a:r>
              <a:rPr lang="it-IT" sz="4200" dirty="0"/>
              <a:t>A) Il </a:t>
            </a:r>
            <a:r>
              <a:rPr lang="it-IT" sz="4200" b="1" dirty="0"/>
              <a:t>giusnaturalismo</a:t>
            </a:r>
            <a:r>
              <a:rPr lang="it-IT" sz="4200" dirty="0"/>
              <a:t> e</a:t>
            </a:r>
          </a:p>
          <a:p>
            <a:pPr marL="0" indent="0" algn="just">
              <a:buNone/>
            </a:pPr>
            <a:r>
              <a:rPr lang="it-IT" sz="4200" dirty="0"/>
              <a:t>B) Il </a:t>
            </a:r>
            <a:r>
              <a:rPr lang="it-IT" sz="4200" b="1" dirty="0"/>
              <a:t>contrattualismo </a:t>
            </a:r>
          </a:p>
          <a:p>
            <a:pPr marL="0" indent="0" algn="just">
              <a:buNone/>
            </a:pPr>
            <a:r>
              <a:rPr lang="it-IT" sz="3800" dirty="0"/>
              <a:t>Si ritiene (con John Locke, </a:t>
            </a:r>
            <a:r>
              <a:rPr lang="it-IT" sz="3800" b="1" i="1" dirty="0"/>
              <a:t>Due trattati sul governo</a:t>
            </a:r>
            <a:r>
              <a:rPr lang="it-IT" sz="3800" dirty="0"/>
              <a:t>, del 1690, testo considerato l’atto di nascita dell’intero movimento illuministico) </a:t>
            </a:r>
          </a:p>
          <a:p>
            <a:pPr marL="742950" indent="-742950" algn="just">
              <a:buAutoNum type="alphaUcParenR"/>
            </a:pPr>
            <a:r>
              <a:rPr lang="it-IT" sz="4200" dirty="0" smtClean="0"/>
              <a:t>che </a:t>
            </a:r>
            <a:r>
              <a:rPr lang="it-IT" sz="4200" dirty="0"/>
              <a:t>la funzione della società sia di difendere i diritti che l’uomo </a:t>
            </a:r>
            <a:r>
              <a:rPr lang="it-IT" sz="4200" dirty="0" smtClean="0"/>
              <a:t>possiede  </a:t>
            </a:r>
            <a:r>
              <a:rPr lang="it-IT" sz="4200" dirty="0"/>
              <a:t>nello </a:t>
            </a:r>
            <a:r>
              <a:rPr lang="it-IT" sz="4200" b="1" dirty="0"/>
              <a:t>stato di natura</a:t>
            </a:r>
            <a:r>
              <a:rPr lang="it-IT" sz="4200" dirty="0"/>
              <a:t> (vita, libertà e proprietà) e </a:t>
            </a:r>
          </a:p>
          <a:p>
            <a:pPr marL="742950" indent="-742950" algn="just">
              <a:buAutoNum type="alphaUcParenR" startAt="2"/>
            </a:pPr>
            <a:r>
              <a:rPr lang="it-IT" sz="4200" dirty="0" smtClean="0"/>
              <a:t>che </a:t>
            </a:r>
            <a:r>
              <a:rPr lang="it-IT" sz="4200" dirty="0"/>
              <a:t>il governo nasca a seguito di un </a:t>
            </a:r>
            <a:r>
              <a:rPr lang="it-IT" sz="4200" b="1" dirty="0"/>
              <a:t>contratto</a:t>
            </a:r>
            <a:r>
              <a:rPr lang="it-IT" sz="4200" dirty="0"/>
              <a:t> tra i cittadini i </a:t>
            </a:r>
            <a:r>
              <a:rPr lang="it-IT" sz="4200" dirty="0" smtClean="0"/>
              <a:t>quali decidono</a:t>
            </a:r>
            <a:r>
              <a:rPr lang="it-IT" sz="4200" dirty="0"/>
              <a:t>, dopo essersi uniti in società grazie ad un patto di unione (</a:t>
            </a:r>
            <a:r>
              <a:rPr lang="it-IT" sz="4200" i="1" dirty="0" err="1" smtClean="0"/>
              <a:t>pactum</a:t>
            </a:r>
            <a:r>
              <a:rPr lang="it-IT" sz="4200" i="1" dirty="0" smtClean="0"/>
              <a:t> </a:t>
            </a:r>
            <a:r>
              <a:rPr lang="it-IT" sz="4200" i="1" dirty="0" err="1"/>
              <a:t>unionis</a:t>
            </a:r>
            <a:r>
              <a:rPr lang="it-IT" sz="4200" dirty="0"/>
              <a:t>), di affidare ad alcuni soggetti il potere necessario a sancire con </a:t>
            </a:r>
            <a:r>
              <a:rPr lang="it-IT" sz="4200" dirty="0" smtClean="0"/>
              <a:t>la forza </a:t>
            </a:r>
            <a:r>
              <a:rPr lang="it-IT" sz="4200" dirty="0"/>
              <a:t>il diritto e le leggi per impedirne le trasgressioni (</a:t>
            </a:r>
            <a:r>
              <a:rPr lang="it-IT" sz="4200" i="1" dirty="0" err="1"/>
              <a:t>pactum</a:t>
            </a:r>
            <a:r>
              <a:rPr lang="it-IT" sz="4200" i="1" dirty="0"/>
              <a:t> </a:t>
            </a:r>
            <a:r>
              <a:rPr lang="it-IT" sz="4200" i="1" dirty="0" err="1" smtClean="0"/>
              <a:t>subiectionis</a:t>
            </a:r>
            <a:r>
              <a:rPr lang="it-IT" sz="4200" dirty="0" smtClean="0"/>
              <a:t>, patto </a:t>
            </a:r>
            <a:r>
              <a:rPr lang="it-IT" sz="4200" dirty="0"/>
              <a:t>di soggezione). </a:t>
            </a:r>
          </a:p>
          <a:p>
            <a:pPr marL="0" indent="0" algn="just">
              <a:buNone/>
            </a:pPr>
            <a:r>
              <a:rPr lang="it-IT" sz="4200" dirty="0" smtClean="0"/>
              <a:t> </a:t>
            </a:r>
            <a:r>
              <a:rPr lang="it-IT" sz="3800" dirty="0" smtClean="0"/>
              <a:t>Il </a:t>
            </a:r>
            <a:r>
              <a:rPr lang="it-IT" sz="3800" dirty="0"/>
              <a:t>governo, così costituito, deve rispettare il suo mandato e lavorare nei limiti delle sue competenze. Il suo potere è inoltre suddiviso in diverse istituzioni che svolgono ciascuna compiti particolari e si controllano a vicenda</a:t>
            </a:r>
          </a:p>
          <a:p>
            <a:endParaRPr lang="it-IT" dirty="0"/>
          </a:p>
        </p:txBody>
      </p:sp>
    </p:spTree>
    <p:extLst>
      <p:ext uri="{BB962C8B-B14F-4D97-AF65-F5344CB8AC3E}">
        <p14:creationId xmlns:p14="http://schemas.microsoft.com/office/powerpoint/2010/main" val="1557840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smtClean="0"/>
              <a:t/>
            </a:r>
            <a:br>
              <a:rPr lang="it-IT" sz="3600" dirty="0" smtClean="0"/>
            </a:br>
            <a:r>
              <a:rPr lang="it-IT" sz="3600" dirty="0" smtClean="0"/>
              <a:t>Lo </a:t>
            </a:r>
            <a:r>
              <a:rPr lang="it-IT" sz="3600" dirty="0"/>
              <a:t>sviluppo del contrattualismo in Rousseau</a:t>
            </a:r>
            <a:r>
              <a:rPr lang="it-IT" dirty="0"/>
              <a:t/>
            </a:r>
            <a:br>
              <a:rPr lang="it-IT" dirty="0"/>
            </a:br>
            <a:endParaRPr lang="it-IT" dirty="0"/>
          </a:p>
        </p:txBody>
      </p:sp>
      <p:sp>
        <p:nvSpPr>
          <p:cNvPr id="3" name="Segnaposto contenuto 2"/>
          <p:cNvSpPr>
            <a:spLocks noGrp="1"/>
          </p:cNvSpPr>
          <p:nvPr>
            <p:ph idx="1"/>
          </p:nvPr>
        </p:nvSpPr>
        <p:spPr/>
        <p:txBody>
          <a:bodyPr>
            <a:normAutofit fontScale="55000" lnSpcReduction="20000"/>
          </a:bodyPr>
          <a:lstStyle/>
          <a:p>
            <a:pPr marL="0" indent="0" algn="just">
              <a:buNone/>
            </a:pPr>
            <a:r>
              <a:rPr lang="it-IT" dirty="0" smtClean="0"/>
              <a:t>Nel </a:t>
            </a:r>
            <a:r>
              <a:rPr lang="it-IT" i="1" dirty="0"/>
              <a:t>Contratto sociale</a:t>
            </a:r>
            <a:r>
              <a:rPr lang="it-IT" dirty="0"/>
              <a:t> del 1762 Rousseau critica i fondamenti egoistici della civilizzazione basata su proprietà privata e concorrenza. Per superare questa deriva, bisogna </a:t>
            </a:r>
            <a:r>
              <a:rPr lang="it-IT" b="1" dirty="0"/>
              <a:t>rifondare la società e il contratto su cui si basa.</a:t>
            </a:r>
            <a:r>
              <a:rPr lang="it-IT" dirty="0"/>
              <a:t> In questo nuovo patto sociale </a:t>
            </a:r>
            <a:r>
              <a:rPr lang="it-IT" b="1" dirty="0"/>
              <a:t>ciascuno rinuncia alla sua volontà egoistica per adeguarsi alla </a:t>
            </a:r>
            <a:r>
              <a:rPr lang="it-IT" b="1" cap="all" dirty="0" err="1"/>
              <a:t>VOLONTà</a:t>
            </a:r>
            <a:r>
              <a:rPr lang="it-IT" b="1" cap="all" dirty="0"/>
              <a:t> </a:t>
            </a:r>
            <a:r>
              <a:rPr lang="it-IT" b="1" dirty="0"/>
              <a:t>GENERALE</a:t>
            </a:r>
            <a:r>
              <a:rPr lang="it-IT" dirty="0"/>
              <a:t>, riavendo dalla società, in modo equo e uguale agli altri, tutti  i beni materiali e spirituali (la giustizia) cui egli aspira e che non possono essere diversi da quelli che TUTTA LA </a:t>
            </a:r>
            <a:r>
              <a:rPr lang="it-IT" cap="all" dirty="0" err="1"/>
              <a:t>SOCIETà</a:t>
            </a:r>
            <a:r>
              <a:rPr lang="it-IT" dirty="0"/>
              <a:t>  vuole</a:t>
            </a:r>
            <a:r>
              <a:rPr lang="it-IT" dirty="0" smtClean="0"/>
              <a:t>.</a:t>
            </a:r>
          </a:p>
          <a:p>
            <a:pPr marL="0" indent="0" algn="just">
              <a:buNone/>
            </a:pPr>
            <a:endParaRPr lang="it-IT" dirty="0"/>
          </a:p>
          <a:p>
            <a:pPr marL="0" indent="0" algn="just">
              <a:buNone/>
            </a:pPr>
            <a:r>
              <a:rPr lang="it-IT" dirty="0"/>
              <a:t>Tale società è governata dai cittadini riuniti in assemblea (democrazia diretta), che risultano veramente liberi perché – obbedendo alle leggi effetto della volontà generale che essi stessi hanno interiorizzati -_ obbediscono a loro stessi.</a:t>
            </a:r>
          </a:p>
          <a:p>
            <a:pPr marL="0" indent="0" algn="just">
              <a:buNone/>
            </a:pPr>
            <a:r>
              <a:rPr lang="it-IT" dirty="0"/>
              <a:t>In tale società è importantissima la pedagogia come scienza che educa alla solidarietà</a:t>
            </a:r>
          </a:p>
          <a:p>
            <a:pPr marL="0" indent="0" algn="just">
              <a:buNone/>
            </a:pPr>
            <a:r>
              <a:rPr lang="it-IT" dirty="0"/>
              <a:t>In economia si punta ad eliminare la proprietà privata in modo da consentire a tutti di vivere del proprio lavoro</a:t>
            </a:r>
          </a:p>
          <a:p>
            <a:pPr marL="0" indent="0" algn="just">
              <a:buNone/>
            </a:pPr>
            <a:r>
              <a:rPr lang="it-IT" dirty="0"/>
              <a:t>La democrazia diretta esige una compagine politica di piccole dimensioni, in contrasto con la linea di sviluppo degli Stati europei ormai consolidata da centinaia di anni.</a:t>
            </a:r>
          </a:p>
          <a:p>
            <a:endParaRPr lang="it-IT" dirty="0"/>
          </a:p>
        </p:txBody>
      </p:sp>
    </p:spTree>
    <p:extLst>
      <p:ext uri="{BB962C8B-B14F-4D97-AF65-F5344CB8AC3E}">
        <p14:creationId xmlns:p14="http://schemas.microsoft.com/office/powerpoint/2010/main" val="203132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a:r>
            <a:br>
              <a:rPr lang="it-IT" dirty="0" smtClean="0"/>
            </a:br>
            <a:r>
              <a:rPr lang="it-IT" dirty="0" smtClean="0"/>
              <a:t>La </a:t>
            </a:r>
            <a:r>
              <a:rPr lang="it-IT" dirty="0"/>
              <a:t>separazione dei poteri</a:t>
            </a:r>
            <a:br>
              <a:rPr lang="it-IT" dirty="0"/>
            </a:b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smtClean="0"/>
              <a:t>Già </a:t>
            </a:r>
            <a:r>
              <a:rPr lang="it-IT" dirty="0"/>
              <a:t>teorizzata da Locke, diviene oggetto di riflessione specifica nell’</a:t>
            </a:r>
            <a:r>
              <a:rPr lang="it-IT" i="1" dirty="0"/>
              <a:t> </a:t>
            </a:r>
            <a:r>
              <a:rPr lang="it-IT" b="1" i="1" dirty="0"/>
              <a:t>Esprit </a:t>
            </a:r>
            <a:r>
              <a:rPr lang="it-IT" b="1" i="1" dirty="0" err="1"/>
              <a:t>des</a:t>
            </a:r>
            <a:r>
              <a:rPr lang="it-IT" b="1" i="1" dirty="0"/>
              <a:t> </a:t>
            </a:r>
            <a:r>
              <a:rPr lang="it-IT" b="1" i="1" dirty="0" err="1" smtClean="0"/>
              <a:t>lois</a:t>
            </a:r>
            <a:r>
              <a:rPr lang="it-IT" b="1" i="1" dirty="0" smtClean="0"/>
              <a:t> </a:t>
            </a:r>
            <a:r>
              <a:rPr lang="it-IT" dirty="0" smtClean="0"/>
              <a:t>(1748) </a:t>
            </a:r>
            <a:r>
              <a:rPr lang="it-IT" dirty="0"/>
              <a:t>del filosofo francese </a:t>
            </a:r>
            <a:r>
              <a:rPr lang="it-IT" dirty="0" smtClean="0"/>
              <a:t>Charles-Luis de </a:t>
            </a:r>
            <a:r>
              <a:rPr lang="it-IT" dirty="0" err="1" smtClean="0"/>
              <a:t>Secondat</a:t>
            </a:r>
            <a:r>
              <a:rPr lang="it-IT" dirty="0" smtClean="0"/>
              <a:t> barone di Montesquieu (1689-1755). </a:t>
            </a:r>
          </a:p>
          <a:p>
            <a:pPr marL="0" indent="0" algn="just">
              <a:buNone/>
            </a:pPr>
            <a:r>
              <a:rPr lang="it-IT" dirty="0" smtClean="0"/>
              <a:t>In </a:t>
            </a:r>
            <a:r>
              <a:rPr lang="it-IT" dirty="0"/>
              <a:t>questo testo vengono determinati funzioni e </a:t>
            </a:r>
            <a:r>
              <a:rPr lang="it-IT" b="1" dirty="0"/>
              <a:t>compiti del potere legislativo, esecutivo e giudiziario e stabilito il loro equilibrio a garanzia contro la tendenza del potere a degenerare in dispotismo, </a:t>
            </a:r>
            <a:r>
              <a:rPr lang="it-IT" dirty="0"/>
              <a:t>una tendenza dovuta all’intrinseca corruzione che vi è nel potere, capace di tentare in modo particolarmente efficace la natura umana, esaltandone gli aspetti negativi emersi durante la sua storia.</a:t>
            </a:r>
          </a:p>
          <a:p>
            <a:endParaRPr lang="it-IT" dirty="0"/>
          </a:p>
        </p:txBody>
      </p:sp>
    </p:spTree>
    <p:extLst>
      <p:ext uri="{BB962C8B-B14F-4D97-AF65-F5344CB8AC3E}">
        <p14:creationId xmlns:p14="http://schemas.microsoft.com/office/powerpoint/2010/main" val="3695823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Il pensiero economico e i suoi fondamenti etici: l’utilitarismo di  David Hume</a:t>
            </a:r>
            <a:endParaRPr lang="it-IT" sz="3600"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Nel </a:t>
            </a:r>
            <a:r>
              <a:rPr lang="it-IT" b="1" i="1" dirty="0"/>
              <a:t>Trattato sulla natura umana</a:t>
            </a:r>
            <a:r>
              <a:rPr lang="it-IT" dirty="0"/>
              <a:t> il filosofo scozzese David Hume (1711-1776) critica sia il giusnaturalismo sia il contrattualismo: non vi sono diritti di natura, ma solo diritti acquisiti storicamente; l’ipotesi del contratto è assolutamente superflua, per spiegare il governo basta </a:t>
            </a:r>
            <a:r>
              <a:rPr lang="it-IT" b="1" dirty="0"/>
              <a:t>l’abitudine dell’uomo</a:t>
            </a:r>
            <a:r>
              <a:rPr lang="it-IT" dirty="0"/>
              <a:t> ad affidare a qualcuno la garanzia dell’ordine sociale. Infine per l’uomo se non vi è una legge garantita dalla natura umana, per avere un criterio efficace di legiferazione bisogna rifarsi al</a:t>
            </a:r>
          </a:p>
          <a:p>
            <a:pPr algn="just"/>
            <a:r>
              <a:rPr lang="it-IT" dirty="0"/>
              <a:t>principio dell’utilità</a:t>
            </a:r>
          </a:p>
          <a:p>
            <a:pPr algn="just"/>
            <a:r>
              <a:rPr lang="it-IT" dirty="0"/>
              <a:t> e alle tradizioni storiche che è utile conservare</a:t>
            </a:r>
            <a:r>
              <a:rPr lang="it-IT" b="1" cap="all" dirty="0">
                <a:effectLst>
                  <a:reflection blurRad="12700" stA="28000" endPos="45000" dist="1003" dir="5400000" sy="-100000" algn="bl"/>
                </a:effectLst>
              </a:rPr>
              <a:t>. Il giusto e il bene vengono così ridotti all’utile per la società e per l’individuo.</a:t>
            </a:r>
            <a:endParaRPr lang="it-IT" dirty="0"/>
          </a:p>
          <a:p>
            <a:endParaRPr lang="it-IT" dirty="0"/>
          </a:p>
        </p:txBody>
      </p:sp>
    </p:spTree>
    <p:extLst>
      <p:ext uri="{BB962C8B-B14F-4D97-AF65-F5344CB8AC3E}">
        <p14:creationId xmlns:p14="http://schemas.microsoft.com/office/powerpoint/2010/main" val="2970772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L’utilitarismo di Mandeville</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Un  famoso scrittore olandese </a:t>
            </a:r>
            <a:r>
              <a:rPr lang="it-IT" b="1" dirty="0"/>
              <a:t>Bernard de Mandeville</a:t>
            </a:r>
            <a:r>
              <a:rPr lang="it-IT" dirty="0"/>
              <a:t> (1670-1733) pubblica nel 1714 un testo intitolato</a:t>
            </a:r>
            <a:r>
              <a:rPr lang="it-IT" i="1" dirty="0"/>
              <a:t> La favola delle api </a:t>
            </a:r>
            <a:r>
              <a:rPr lang="it-IT" dirty="0"/>
              <a:t>(1714) dove si invita a guardare all’utilità dei risultati, piuttosto che alla moralità delle azioni compiute per ottenerli. Molto spesso infatti ciò che è considerato immorale è sommamente utile al singolo e alla società. Per esempio la società mercantile con la sua spietata concorrenza è immorale ma utile. Inoltre se la ricchezza prodotta al suo interno può essere considerata fonte di vizi, bisogna considerare</a:t>
            </a:r>
          </a:p>
          <a:p>
            <a:r>
              <a:rPr lang="it-IT" dirty="0"/>
              <a:t>a)  che l’una è inseparabile dagli altri;</a:t>
            </a:r>
          </a:p>
          <a:p>
            <a:r>
              <a:rPr lang="it-IT" dirty="0"/>
              <a:t>b) che molti vizi hanno utilità sociale ed economica</a:t>
            </a:r>
          </a:p>
          <a:p>
            <a:endParaRPr lang="it-IT" dirty="0"/>
          </a:p>
        </p:txBody>
      </p:sp>
    </p:spTree>
    <p:extLst>
      <p:ext uri="{BB962C8B-B14F-4D97-AF65-F5344CB8AC3E}">
        <p14:creationId xmlns:p14="http://schemas.microsoft.com/office/powerpoint/2010/main" val="41658371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Esempi di vizi economicamente  utili secondo Mandeville</a:t>
            </a:r>
            <a:endParaRPr lang="it-IT" dirty="0"/>
          </a:p>
        </p:txBody>
      </p:sp>
      <p:sp>
        <p:nvSpPr>
          <p:cNvPr id="3" name="Segnaposto contenuto 2"/>
          <p:cNvSpPr>
            <a:spLocks noGrp="1"/>
          </p:cNvSpPr>
          <p:nvPr>
            <p:ph idx="1"/>
          </p:nvPr>
        </p:nvSpPr>
        <p:spPr/>
        <p:txBody>
          <a:bodyPr>
            <a:normAutofit fontScale="70000" lnSpcReduction="20000"/>
          </a:bodyPr>
          <a:lstStyle/>
          <a:p>
            <a:pPr marL="0" indent="0">
              <a:buNone/>
            </a:pPr>
            <a:endParaRPr lang="it-IT" dirty="0"/>
          </a:p>
          <a:p>
            <a:pPr algn="just"/>
            <a:r>
              <a:rPr lang="it-IT" dirty="0"/>
              <a:t> </a:t>
            </a:r>
            <a:r>
              <a:rPr lang="it-IT" dirty="0" smtClean="0"/>
              <a:t>L’</a:t>
            </a:r>
            <a:r>
              <a:rPr lang="it-IT" i="1" dirty="0" smtClean="0"/>
              <a:t>ubriachezza</a:t>
            </a:r>
            <a:r>
              <a:rPr lang="it-IT" dirty="0" smtClean="0"/>
              <a:t> </a:t>
            </a:r>
            <a:r>
              <a:rPr lang="it-IT" dirty="0"/>
              <a:t>alimenta il mercato degli alcolici,</a:t>
            </a:r>
          </a:p>
          <a:p>
            <a:pPr algn="just"/>
            <a:r>
              <a:rPr lang="it-IT" dirty="0"/>
              <a:t> il </a:t>
            </a:r>
            <a:r>
              <a:rPr lang="it-IT" i="1" dirty="0"/>
              <a:t>furto</a:t>
            </a:r>
            <a:r>
              <a:rPr lang="it-IT" dirty="0"/>
              <a:t> quando è commesso nei confronti di persone avare, rimette in circolazione il denaro;</a:t>
            </a:r>
          </a:p>
          <a:p>
            <a:pPr algn="just"/>
            <a:r>
              <a:rPr lang="it-IT" dirty="0"/>
              <a:t> la </a:t>
            </a:r>
            <a:r>
              <a:rPr lang="it-IT" i="1" dirty="0"/>
              <a:t>vanità</a:t>
            </a:r>
            <a:r>
              <a:rPr lang="it-IT" dirty="0"/>
              <a:t> dei ricchi alimenta il mercato dei beni di lusso; </a:t>
            </a:r>
          </a:p>
          <a:p>
            <a:pPr algn="just"/>
            <a:r>
              <a:rPr lang="it-IT" dirty="0"/>
              <a:t>la </a:t>
            </a:r>
            <a:r>
              <a:rPr lang="it-IT" i="1" dirty="0"/>
              <a:t>povertà</a:t>
            </a:r>
            <a:r>
              <a:rPr lang="it-IT" dirty="0"/>
              <a:t> di una gran massa di salariati consente di mantenere basso il costo della manodopera e di produrre in modo più concorrenziale; </a:t>
            </a:r>
          </a:p>
          <a:p>
            <a:pPr algn="just"/>
            <a:r>
              <a:rPr lang="it-IT" dirty="0"/>
              <a:t>i </a:t>
            </a:r>
            <a:r>
              <a:rPr lang="it-IT" i="1" dirty="0"/>
              <a:t>postriboli</a:t>
            </a:r>
            <a:r>
              <a:rPr lang="it-IT" dirty="0"/>
              <a:t> nei porti rendono meno pesante e più divertenti le attività marinare. </a:t>
            </a:r>
          </a:p>
          <a:p>
            <a:pPr marL="0" indent="0" algn="just">
              <a:buNone/>
            </a:pPr>
            <a:r>
              <a:rPr lang="it-IT" b="1" dirty="0"/>
              <a:t>Se uno vuole rinunciare a tutti questi vizi deve sapere che con essi rinuncerà anche a tutti i vantaggi della civilizzazione: “chi vuole tornare all’età dell’oro dovrà tenersi anche le ghiande”.</a:t>
            </a:r>
            <a:endParaRPr lang="it-IT" dirty="0"/>
          </a:p>
          <a:p>
            <a:endParaRPr lang="it-IT" dirty="0"/>
          </a:p>
        </p:txBody>
      </p:sp>
    </p:spTree>
    <p:extLst>
      <p:ext uri="{BB962C8B-B14F-4D97-AF65-F5344CB8AC3E}">
        <p14:creationId xmlns:p14="http://schemas.microsoft.com/office/powerpoint/2010/main" val="3010603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Paul Henry </a:t>
            </a:r>
            <a:r>
              <a:rPr lang="it-IT" dirty="0" err="1" smtClean="0"/>
              <a:t>Thiry</a:t>
            </a:r>
            <a:r>
              <a:rPr lang="it-IT" dirty="0" smtClean="0"/>
              <a:t> D’</a:t>
            </a:r>
            <a:r>
              <a:rPr lang="it-IT" dirty="0" err="1" smtClean="0"/>
              <a:t>Holbach</a:t>
            </a:r>
            <a:r>
              <a:rPr lang="it-IT" dirty="0" smtClean="0"/>
              <a:t> </a:t>
            </a:r>
            <a:br>
              <a:rPr lang="it-IT" dirty="0" smtClean="0"/>
            </a:br>
            <a:r>
              <a:rPr lang="it-IT" dirty="0" smtClean="0"/>
              <a:t>(1723-1789)</a:t>
            </a:r>
            <a:endParaRPr lang="it-IT" dirty="0"/>
          </a:p>
        </p:txBody>
      </p:sp>
      <p:sp>
        <p:nvSpPr>
          <p:cNvPr id="3" name="Segnaposto contenuto 2"/>
          <p:cNvSpPr>
            <a:spLocks noGrp="1"/>
          </p:cNvSpPr>
          <p:nvPr>
            <p:ph idx="1"/>
          </p:nvPr>
        </p:nvSpPr>
        <p:spPr/>
        <p:txBody>
          <a:bodyPr/>
          <a:lstStyle/>
          <a:p>
            <a:pPr marL="0" indent="0" algn="just">
              <a:buNone/>
            </a:pPr>
            <a:r>
              <a:rPr lang="it-IT" dirty="0"/>
              <a:t>L’utilitarista francese </a:t>
            </a:r>
            <a:r>
              <a:rPr lang="it-IT" b="1" dirty="0"/>
              <a:t>D’</a:t>
            </a:r>
            <a:r>
              <a:rPr lang="it-IT" b="1" dirty="0" err="1"/>
              <a:t>Holbach</a:t>
            </a:r>
            <a:r>
              <a:rPr lang="it-IT" dirty="0"/>
              <a:t> insiste nel suo testo </a:t>
            </a:r>
            <a:r>
              <a:rPr lang="it-IT" i="1" dirty="0"/>
              <a:t>Il sistema sociale</a:t>
            </a:r>
            <a:r>
              <a:rPr lang="it-IT" dirty="0"/>
              <a:t> (1773) sull’idea che fine del governo è</a:t>
            </a:r>
          </a:p>
          <a:p>
            <a:pPr marL="0" indent="0" algn="ctr">
              <a:buNone/>
            </a:pPr>
            <a:r>
              <a:rPr lang="it-IT" sz="3600" b="1" u="sng" dirty="0"/>
              <a:t>la massima felicità per il maggior numero</a:t>
            </a:r>
            <a:r>
              <a:rPr lang="it-IT" sz="3600" dirty="0"/>
              <a:t>.</a:t>
            </a:r>
          </a:p>
          <a:p>
            <a:pPr marL="0" indent="0" algn="just">
              <a:buNone/>
            </a:pPr>
            <a:r>
              <a:rPr lang="it-IT" dirty="0"/>
              <a:t> L’utilitarismo va sostenuto enfatizzando però non il vantaggio del singolo, ma la sua valenza sociale, come strumento del progresso dell’intera società.</a:t>
            </a:r>
          </a:p>
          <a:p>
            <a:endParaRPr lang="it-IT" dirty="0"/>
          </a:p>
        </p:txBody>
      </p:sp>
    </p:spTree>
    <p:extLst>
      <p:ext uri="{BB962C8B-B14F-4D97-AF65-F5344CB8AC3E}">
        <p14:creationId xmlns:p14="http://schemas.microsoft.com/office/powerpoint/2010/main" val="3137965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Antecedenti </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Gli antecedenti del movimento sono da ritrovarsi</a:t>
            </a:r>
          </a:p>
          <a:p>
            <a:pPr lvl="0" algn="just"/>
            <a:r>
              <a:rPr lang="it-IT" dirty="0"/>
              <a:t>Nella</a:t>
            </a:r>
            <a:r>
              <a:rPr lang="it-IT" b="1" dirty="0"/>
              <a:t> cultura scientifica</a:t>
            </a:r>
            <a:r>
              <a:rPr lang="it-IT" dirty="0"/>
              <a:t> di Galileo, Bacone e Newton</a:t>
            </a:r>
          </a:p>
          <a:p>
            <a:pPr lvl="0" algn="just"/>
            <a:r>
              <a:rPr lang="it-IT" dirty="0"/>
              <a:t>Nel </a:t>
            </a:r>
            <a:r>
              <a:rPr lang="it-IT" b="1" dirty="0"/>
              <a:t>razionalismo </a:t>
            </a:r>
            <a:r>
              <a:rPr lang="it-IT" dirty="0"/>
              <a:t>di Cartesio</a:t>
            </a:r>
          </a:p>
          <a:p>
            <a:pPr lvl="0" algn="just"/>
            <a:r>
              <a:rPr lang="it-IT" dirty="0"/>
              <a:t>Nell’</a:t>
            </a:r>
            <a:r>
              <a:rPr lang="it-IT" b="1" dirty="0"/>
              <a:t>empirismo </a:t>
            </a:r>
            <a:r>
              <a:rPr lang="it-IT" dirty="0"/>
              <a:t>e nella  </a:t>
            </a:r>
            <a:r>
              <a:rPr lang="it-IT" b="1" dirty="0"/>
              <a:t>critica all’assolutismo</a:t>
            </a:r>
            <a:r>
              <a:rPr lang="it-IT" dirty="0"/>
              <a:t> di John Locke</a:t>
            </a:r>
          </a:p>
          <a:p>
            <a:pPr marL="0" lvl="0" indent="0" algn="just">
              <a:buNone/>
            </a:pPr>
            <a:r>
              <a:rPr lang="it-IT" dirty="0"/>
              <a:t>In tutte quelle </a:t>
            </a:r>
            <a:r>
              <a:rPr lang="it-IT" b="1" dirty="0"/>
              <a:t>correnti di pensiero rinascimentali e moderne</a:t>
            </a:r>
            <a:r>
              <a:rPr lang="it-IT" dirty="0"/>
              <a:t> che hanno insistito su una visione del mondo laica e antropocentrica.</a:t>
            </a:r>
          </a:p>
          <a:p>
            <a:endParaRPr lang="it-IT" dirty="0"/>
          </a:p>
        </p:txBody>
      </p:sp>
    </p:spTree>
    <p:extLst>
      <p:ext uri="{BB962C8B-B14F-4D97-AF65-F5344CB8AC3E}">
        <p14:creationId xmlns:p14="http://schemas.microsoft.com/office/powerpoint/2010/main" val="4290694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u="sng" dirty="0" smtClean="0"/>
              <a:t/>
            </a:r>
            <a:br>
              <a:rPr lang="it-IT" u="sng" dirty="0" smtClean="0"/>
            </a:br>
            <a:r>
              <a:rPr lang="it-IT" dirty="0" smtClean="0"/>
              <a:t>Il </a:t>
            </a:r>
            <a:r>
              <a:rPr lang="it-IT" dirty="0"/>
              <a:t>comunismo economico</a:t>
            </a:r>
            <a:br>
              <a:rPr lang="it-IT" dirty="0"/>
            </a:br>
            <a:endParaRPr lang="it-IT" dirty="0"/>
          </a:p>
        </p:txBody>
      </p:sp>
      <p:sp>
        <p:nvSpPr>
          <p:cNvPr id="3" name="Segnaposto contenuto 2"/>
          <p:cNvSpPr>
            <a:spLocks noGrp="1"/>
          </p:cNvSpPr>
          <p:nvPr>
            <p:ph idx="1"/>
          </p:nvPr>
        </p:nvSpPr>
        <p:spPr>
          <a:xfrm>
            <a:off x="395536" y="1628800"/>
            <a:ext cx="8229600" cy="4525963"/>
          </a:xfrm>
        </p:spPr>
        <p:txBody>
          <a:bodyPr>
            <a:normAutofit fontScale="55000" lnSpcReduction="20000"/>
          </a:bodyPr>
          <a:lstStyle/>
          <a:p>
            <a:pPr marL="0" indent="0" algn="just">
              <a:buNone/>
            </a:pPr>
            <a:r>
              <a:rPr lang="it-IT" sz="3800" b="1" dirty="0" err="1" smtClean="0"/>
              <a:t>Ètienne</a:t>
            </a:r>
            <a:r>
              <a:rPr lang="it-IT" sz="3800" b="1" dirty="0" smtClean="0"/>
              <a:t> </a:t>
            </a:r>
            <a:r>
              <a:rPr lang="it-IT" sz="3800" b="1" dirty="0"/>
              <a:t>Gabriel </a:t>
            </a:r>
            <a:r>
              <a:rPr lang="it-IT" sz="3800" b="1" dirty="0" err="1"/>
              <a:t>Morelly</a:t>
            </a:r>
            <a:r>
              <a:rPr lang="it-IT" sz="3800" dirty="0"/>
              <a:t> (1717 - ?) Nel suo </a:t>
            </a:r>
            <a:r>
              <a:rPr lang="it-IT" sz="3800" i="1" dirty="0"/>
              <a:t>Il codice della natura </a:t>
            </a:r>
            <a:r>
              <a:rPr lang="it-IT" sz="3800" dirty="0"/>
              <a:t>(pubblicato anonimo nel 1755) sostiene che la causa dell’infelicità umana è l’allontanamento da una condizione originaria e naturale di solidarietà. La proprietà privata dei beni, che ne nasce, genera privilegi cui l’organizzazione dello Stato dà forza di legge. Contro tutto ciò egli prospetta una</a:t>
            </a:r>
          </a:p>
          <a:p>
            <a:pPr algn="just"/>
            <a:r>
              <a:rPr lang="it-IT" sz="3800" b="1" dirty="0"/>
              <a:t>società razionale (“geometrica” dice il filosofo) in cui vige la comunione dei beni,</a:t>
            </a:r>
            <a:endParaRPr lang="it-IT" sz="3800" dirty="0"/>
          </a:p>
          <a:p>
            <a:pPr algn="just"/>
            <a:r>
              <a:rPr lang="it-IT" sz="3800" b="1" dirty="0"/>
              <a:t>il lavoro di tutti,</a:t>
            </a:r>
            <a:endParaRPr lang="it-IT" sz="3800" dirty="0"/>
          </a:p>
          <a:p>
            <a:pPr algn="just"/>
            <a:r>
              <a:rPr lang="it-IT" sz="3800" b="1" dirty="0"/>
              <a:t>l’elezione e la rotazione delle cariche pubbliche</a:t>
            </a:r>
            <a:endParaRPr lang="it-IT" sz="3800" dirty="0"/>
          </a:p>
          <a:p>
            <a:pPr algn="just"/>
            <a:r>
              <a:rPr lang="it-IT" sz="3800" b="1" dirty="0"/>
              <a:t>e un sistema educativo che abbia di mira la concordia.</a:t>
            </a:r>
            <a:endParaRPr lang="it-IT" sz="3800" dirty="0"/>
          </a:p>
          <a:p>
            <a:pPr marL="0" indent="0" algn="just">
              <a:buNone/>
            </a:pPr>
            <a:r>
              <a:rPr lang="it-IT" sz="3800" dirty="0"/>
              <a:t> In tale società non c’è spazio per le dinamiche di commercio e accumulazione proprie dell’economia moderna, ma viene promosso un modello sociale comunistico, fondato sull’agricoltura e su sistemi manifatturieri </a:t>
            </a:r>
            <a:r>
              <a:rPr lang="it-IT" sz="3800" dirty="0" err="1"/>
              <a:t>pre</a:t>
            </a:r>
            <a:r>
              <a:rPr lang="it-IT" sz="3800" dirty="0"/>
              <a:t>-tecnologici, possibili solo all’interno di comunità umane di ridotte dimensioni.</a:t>
            </a:r>
          </a:p>
          <a:p>
            <a:endParaRPr lang="it-IT" dirty="0"/>
          </a:p>
        </p:txBody>
      </p:sp>
    </p:spTree>
    <p:extLst>
      <p:ext uri="{BB962C8B-B14F-4D97-AF65-F5344CB8AC3E}">
        <p14:creationId xmlns:p14="http://schemas.microsoft.com/office/powerpoint/2010/main" val="16740693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Fisiocrazia</a:t>
            </a:r>
            <a:endParaRPr lang="it-IT" dirty="0"/>
          </a:p>
        </p:txBody>
      </p:sp>
      <p:sp>
        <p:nvSpPr>
          <p:cNvPr id="3" name="Segnaposto contenuto 2"/>
          <p:cNvSpPr>
            <a:spLocks noGrp="1"/>
          </p:cNvSpPr>
          <p:nvPr>
            <p:ph idx="1"/>
          </p:nvPr>
        </p:nvSpPr>
        <p:spPr/>
        <p:txBody>
          <a:bodyPr>
            <a:noAutofit/>
          </a:bodyPr>
          <a:lstStyle/>
          <a:p>
            <a:pPr marL="0" indent="0" algn="just">
              <a:buNone/>
            </a:pPr>
            <a:r>
              <a:rPr lang="it-IT" sz="2200" dirty="0"/>
              <a:t>A metà del Settecento nasce il primo vero e proprio pensiero economico. In Francia la </a:t>
            </a:r>
            <a:r>
              <a:rPr lang="it-IT" sz="2200" b="1" dirty="0"/>
              <a:t>scuola fisiocratica</a:t>
            </a:r>
            <a:r>
              <a:rPr lang="it-IT" sz="2200" dirty="0"/>
              <a:t> (da </a:t>
            </a:r>
            <a:r>
              <a:rPr lang="it-IT" sz="2200" i="1" dirty="0" err="1"/>
              <a:t>physis</a:t>
            </a:r>
            <a:r>
              <a:rPr lang="it-IT" sz="2200" dirty="0"/>
              <a:t>=natura e </a:t>
            </a:r>
            <a:r>
              <a:rPr lang="it-IT" sz="2200" i="1" dirty="0" err="1"/>
              <a:t>kratein</a:t>
            </a:r>
            <a:r>
              <a:rPr lang="it-IT" sz="2200" dirty="0"/>
              <a:t>=avere potere, cioè “lasciar dominare la natura”) vuole dare un’interpretazione scientifica dei meccanismi di produzione e di scambio. Tale scuola si occupa pertanto più della produzione e della circolazione dei beni più che della questione del denaro. Esponenti di tale indirizzo di pensiero sono Anne-Robert-Jaques </a:t>
            </a:r>
            <a:r>
              <a:rPr lang="it-IT" sz="2200" dirty="0" err="1"/>
              <a:t>Turgot</a:t>
            </a:r>
            <a:r>
              <a:rPr lang="it-IT" sz="2200" dirty="0"/>
              <a:t> (1727-1781) già ministro delle finanze di Luigi XVI e</a:t>
            </a:r>
          </a:p>
          <a:p>
            <a:pPr marL="0" indent="0" algn="ctr">
              <a:buNone/>
            </a:pPr>
            <a:r>
              <a:rPr lang="it-IT" sz="2200" b="1" dirty="0"/>
              <a:t>Francois Quesnay</a:t>
            </a:r>
            <a:r>
              <a:rPr lang="it-IT" sz="2200" dirty="0"/>
              <a:t> (1694-1774)</a:t>
            </a:r>
          </a:p>
          <a:p>
            <a:pPr marL="0" indent="0" algn="just">
              <a:buNone/>
            </a:pPr>
            <a:r>
              <a:rPr lang="it-IT" sz="2200" dirty="0"/>
              <a:t> che elaborò nel 1758 un modello di interpretazione dei rapporti economici chiamato </a:t>
            </a:r>
            <a:r>
              <a:rPr lang="it-IT" sz="2200" i="1" dirty="0"/>
              <a:t>Tableau </a:t>
            </a:r>
            <a:r>
              <a:rPr lang="it-IT" sz="2200" i="1" dirty="0" err="1"/>
              <a:t>economique</a:t>
            </a:r>
            <a:r>
              <a:rPr lang="it-IT" sz="2200" dirty="0"/>
              <a:t> in cui si insisteva sul concetto di </a:t>
            </a:r>
            <a:r>
              <a:rPr lang="it-IT" sz="2200" i="1" dirty="0"/>
              <a:t>surplus</a:t>
            </a:r>
            <a:r>
              <a:rPr lang="it-IT" sz="2200" dirty="0"/>
              <a:t>. Quest’ultimo è la quantità maggiore di beni che, alla fine dell’attività economica, si ottiene rispetto alla quantità investita.</a:t>
            </a:r>
          </a:p>
        </p:txBody>
      </p:sp>
    </p:spTree>
    <p:extLst>
      <p:ext uri="{BB962C8B-B14F-4D97-AF65-F5344CB8AC3E}">
        <p14:creationId xmlns:p14="http://schemas.microsoft.com/office/powerpoint/2010/main" val="35088531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primato fisiocratico dell’agricoltura</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sz="3300" dirty="0" smtClean="0"/>
              <a:t>Il </a:t>
            </a:r>
            <a:r>
              <a:rPr lang="it-IT" sz="3300" i="1" dirty="0"/>
              <a:t>surplus</a:t>
            </a:r>
            <a:r>
              <a:rPr lang="it-IT" sz="3300" dirty="0"/>
              <a:t> o </a:t>
            </a:r>
            <a:r>
              <a:rPr lang="it-IT" sz="3300" i="1" dirty="0"/>
              <a:t>prodotto </a:t>
            </a:r>
            <a:r>
              <a:rPr lang="it-IT" sz="3300" i="1" dirty="0" smtClean="0"/>
              <a:t>netto</a:t>
            </a:r>
            <a:r>
              <a:rPr lang="it-IT" sz="3300" dirty="0" smtClean="0"/>
              <a:t> dell’attività economica </a:t>
            </a:r>
            <a:r>
              <a:rPr lang="it-IT" sz="3300" dirty="0"/>
              <a:t>è possibile ottenere grazie alla</a:t>
            </a:r>
            <a:r>
              <a:rPr lang="it-IT" sz="3300" b="1" dirty="0"/>
              <a:t> natura</a:t>
            </a:r>
            <a:r>
              <a:rPr lang="it-IT" sz="3300" dirty="0"/>
              <a:t> e al </a:t>
            </a:r>
            <a:r>
              <a:rPr lang="it-IT" sz="3300" b="1" dirty="0"/>
              <a:t>lavoro</a:t>
            </a:r>
            <a:r>
              <a:rPr lang="it-IT" sz="3300" dirty="0"/>
              <a:t> che operano la trasformazione della materia prima in prodotto – si pensi alla semente che grazie alla natura e al lavoro umano si trasforma in frutto. Quest’ultimo esempio non è casuale, infatti i fisiocratici ritengono che l’attività economica fondamentale sia l</a:t>
            </a:r>
            <a:r>
              <a:rPr lang="it-IT" sz="3300" b="1" dirty="0"/>
              <a:t>’agricoltura</a:t>
            </a:r>
            <a:r>
              <a:rPr lang="it-IT" sz="3300" dirty="0"/>
              <a:t> e che il </a:t>
            </a:r>
            <a:r>
              <a:rPr lang="it-IT" sz="3300" i="1" dirty="0"/>
              <a:t>surplus a</a:t>
            </a:r>
            <a:r>
              <a:rPr lang="it-IT" sz="3300" dirty="0"/>
              <a:t>gricolo si distribuisca poi all’intera società come </a:t>
            </a:r>
          </a:p>
          <a:p>
            <a:pPr algn="just"/>
            <a:r>
              <a:rPr lang="it-IT" sz="3300" dirty="0"/>
              <a:t>Rendita dei proprietari</a:t>
            </a:r>
          </a:p>
          <a:p>
            <a:pPr algn="just"/>
            <a:r>
              <a:rPr lang="it-IT" sz="3300" dirty="0"/>
              <a:t>Tasse allo Stato e/o alla Chiesa</a:t>
            </a:r>
          </a:p>
          <a:p>
            <a:pPr algn="just"/>
            <a:r>
              <a:rPr lang="it-IT" sz="3300" dirty="0"/>
              <a:t>Acquisto di beni non agricoli da mercanti e </a:t>
            </a:r>
            <a:r>
              <a:rPr lang="it-IT" sz="3300" dirty="0" smtClean="0"/>
              <a:t>artigiani.</a:t>
            </a:r>
            <a:endParaRPr lang="it-IT" sz="3300" dirty="0"/>
          </a:p>
          <a:p>
            <a:pPr marL="0" indent="0" algn="just">
              <a:buNone/>
            </a:pPr>
            <a:r>
              <a:rPr lang="it-IT" sz="3300" dirty="0"/>
              <a:t>Se è così, per i fisiocratici gli agricoltori sono il gruppo sociale dei produttori per eccellenza, a fronte degli altri gruppi sociali che sono STERILI, anche se non privi di utilità sociale. </a:t>
            </a:r>
          </a:p>
          <a:p>
            <a:endParaRPr lang="it-IT" dirty="0"/>
          </a:p>
        </p:txBody>
      </p:sp>
    </p:spTree>
    <p:extLst>
      <p:ext uri="{BB962C8B-B14F-4D97-AF65-F5344CB8AC3E}">
        <p14:creationId xmlns:p14="http://schemas.microsoft.com/office/powerpoint/2010/main" val="715992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Delegiferare per favorire l’agricoltura e l’economia</a:t>
            </a:r>
            <a:endParaRPr lang="it-IT"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L</a:t>
            </a:r>
            <a:r>
              <a:rPr lang="it-IT" dirty="0" smtClean="0"/>
              <a:t>a </a:t>
            </a:r>
            <a:r>
              <a:rPr lang="it-IT" dirty="0"/>
              <a:t>legislazione deve FAVORIRE l’AGRICOLTURA non attraverso processi di legiferazione ma per mezzo di una più generale </a:t>
            </a:r>
          </a:p>
          <a:p>
            <a:pPr marL="0" indent="0" algn="ctr">
              <a:buNone/>
            </a:pPr>
            <a:r>
              <a:rPr lang="it-IT" b="1" dirty="0"/>
              <a:t>DELEGIFERAZIONE</a:t>
            </a:r>
            <a:r>
              <a:rPr lang="it-IT" dirty="0"/>
              <a:t> </a:t>
            </a:r>
            <a:r>
              <a:rPr lang="it-IT" b="1" dirty="0"/>
              <a:t>che liberi il mondo economico da VINCOLI E DAZ</a:t>
            </a:r>
            <a:r>
              <a:rPr lang="it-IT" dirty="0"/>
              <a:t>I</a:t>
            </a:r>
          </a:p>
          <a:p>
            <a:pPr marL="0" indent="0" algn="just">
              <a:buNone/>
            </a:pPr>
            <a:r>
              <a:rPr lang="it-IT" dirty="0"/>
              <a:t>che intralciano la produzione e lo scambio di merci. Il modello a cui guardano i fisiocratici è la GRANDE  FATTORIA di matrice inglese, che impiega lavoro salariato e che sfrutta razionalmente il territorio su grande scala.</a:t>
            </a:r>
          </a:p>
        </p:txBody>
      </p:sp>
    </p:spTree>
    <p:extLst>
      <p:ext uri="{BB962C8B-B14F-4D97-AF65-F5344CB8AC3E}">
        <p14:creationId xmlns:p14="http://schemas.microsoft.com/office/powerpoint/2010/main" val="7005744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liberismo di Adam Smith</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sz="3400" dirty="0"/>
              <a:t>Accanto alla scuola fisiocratica si afferma in questo periodo, ad opera dell’economista e filosofo </a:t>
            </a:r>
            <a:r>
              <a:rPr lang="it-IT" sz="3400" b="1" dirty="0"/>
              <a:t>Adam Smith (1723-1790)</a:t>
            </a:r>
            <a:r>
              <a:rPr lang="it-IT" sz="3400" dirty="0"/>
              <a:t> che nella sua </a:t>
            </a:r>
            <a:r>
              <a:rPr lang="it-IT" sz="3400" i="1" dirty="0"/>
              <a:t>Ricerca sulla natura e le cause della ricchezza delle nazioni</a:t>
            </a:r>
            <a:r>
              <a:rPr lang="it-IT" sz="3400" dirty="0"/>
              <a:t> (1776), pur influenzato dalla fisiocrazia per quanto riguarda la </a:t>
            </a:r>
            <a:r>
              <a:rPr lang="it-IT" sz="3400" dirty="0" err="1"/>
              <a:t>delegiferazione</a:t>
            </a:r>
            <a:r>
              <a:rPr lang="it-IT" sz="3400" dirty="0"/>
              <a:t>, non si ferma all’osservazione delle dinamiche di produzione e non enfatizza il ruolo dell’agricoltura, ma si concentra sulle questioni legate allo SCAMBIO dei prodotti</a:t>
            </a:r>
            <a:r>
              <a:rPr lang="it-IT" sz="3400" dirty="0" smtClean="0"/>
              <a:t>.</a:t>
            </a:r>
          </a:p>
          <a:p>
            <a:pPr marL="0" indent="0" algn="just">
              <a:buNone/>
            </a:pPr>
            <a:r>
              <a:rPr lang="it-IT" sz="3400" dirty="0" smtClean="0"/>
              <a:t> Quello </a:t>
            </a:r>
            <a:r>
              <a:rPr lang="it-IT" sz="3400" dirty="0"/>
              <a:t>che conta in economia non è il valore che un prodotto possiede in relazione alla sua finalità d’uso (</a:t>
            </a:r>
            <a:r>
              <a:rPr lang="it-IT" sz="3400" b="1" dirty="0"/>
              <a:t>valore d’uso</a:t>
            </a:r>
            <a:r>
              <a:rPr lang="it-IT" sz="3400" dirty="0"/>
              <a:t>), bensì il valore che ha in vista del suo scambio (</a:t>
            </a:r>
            <a:r>
              <a:rPr lang="it-IT" sz="3400" b="1" dirty="0"/>
              <a:t>valore di scambio</a:t>
            </a:r>
            <a:r>
              <a:rPr lang="it-IT" sz="3400" dirty="0" smtClean="0"/>
              <a:t>).</a:t>
            </a:r>
          </a:p>
          <a:p>
            <a:pPr marL="0" indent="0" algn="just">
              <a:buNone/>
            </a:pPr>
            <a:r>
              <a:rPr lang="it-IT" sz="3400" dirty="0" smtClean="0"/>
              <a:t> </a:t>
            </a:r>
            <a:r>
              <a:rPr lang="it-IT" sz="3400" dirty="0"/>
              <a:t>Ciò anche se il valore di scambio è fondato sul fatto che le merci devono essere prodotte (</a:t>
            </a:r>
            <a:r>
              <a:rPr lang="it-IT" sz="3400" b="1" dirty="0"/>
              <a:t>il valore di scambio delle merci  è dato dalla quantità di lavoro necessaria per produrle</a:t>
            </a:r>
            <a:r>
              <a:rPr lang="it-IT" sz="3400" dirty="0"/>
              <a:t>). </a:t>
            </a:r>
          </a:p>
          <a:p>
            <a:endParaRPr lang="it-IT" dirty="0"/>
          </a:p>
        </p:txBody>
      </p:sp>
    </p:spTree>
    <p:extLst>
      <p:ext uri="{BB962C8B-B14F-4D97-AF65-F5344CB8AC3E}">
        <p14:creationId xmlns:p14="http://schemas.microsoft.com/office/powerpoint/2010/main" val="1718306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Egoismo e «mano invisibile del mercato»</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La produzione – in tutti  i campi e non solo in quello agricolo – migliora al migliorare della DIVISIONE DEL LAVORO cioè della specializzazione delle mansioni nella catena produttiva che aumenta la produttività. </a:t>
            </a:r>
          </a:p>
          <a:p>
            <a:pPr marL="0" indent="0" algn="just">
              <a:buNone/>
            </a:pPr>
            <a:r>
              <a:rPr lang="it-IT" b="1" dirty="0"/>
              <a:t>La molla dell’economia è </a:t>
            </a:r>
            <a:r>
              <a:rPr lang="it-IT" b="1" dirty="0" err="1" smtClean="0"/>
              <a:t>l’UTILIT</a:t>
            </a:r>
            <a:r>
              <a:rPr lang="it-IT" b="1" cap="all" dirty="0" err="1" smtClean="0"/>
              <a:t>à</a:t>
            </a:r>
            <a:r>
              <a:rPr lang="it-IT" b="1" dirty="0" smtClean="0"/>
              <a:t>  </a:t>
            </a:r>
            <a:r>
              <a:rPr lang="it-IT" b="1" dirty="0"/>
              <a:t>INDIVIDUALE. L’egoismo individuale è molla della produzione</a:t>
            </a:r>
            <a:r>
              <a:rPr lang="it-IT" dirty="0"/>
              <a:t>. La società è data nel suo sviluppo economico dalla somma degli egoismi individuali che vengono composti da una sorta  di PROVVIDENZA laica che Smith chiama la </a:t>
            </a:r>
          </a:p>
          <a:p>
            <a:pPr marL="0" indent="0" algn="ctr">
              <a:buNone/>
            </a:pPr>
            <a:endParaRPr lang="it-IT" b="1" dirty="0" smtClean="0"/>
          </a:p>
          <a:p>
            <a:pPr marL="0" indent="0" algn="ctr">
              <a:buNone/>
            </a:pPr>
            <a:r>
              <a:rPr lang="it-IT" b="1" dirty="0" smtClean="0"/>
              <a:t>mano </a:t>
            </a:r>
            <a:r>
              <a:rPr lang="it-IT" b="1" dirty="0"/>
              <a:t>invisibile del mercato</a:t>
            </a:r>
            <a:r>
              <a:rPr lang="it-IT" dirty="0"/>
              <a:t>,</a:t>
            </a:r>
          </a:p>
          <a:p>
            <a:pPr algn="just"/>
            <a:endParaRPr lang="it-IT" dirty="0"/>
          </a:p>
          <a:p>
            <a:pPr marL="0" indent="0" algn="just">
              <a:buNone/>
            </a:pPr>
            <a:r>
              <a:rPr lang="it-IT" dirty="0" smtClean="0"/>
              <a:t>la </a:t>
            </a:r>
            <a:r>
              <a:rPr lang="it-IT" dirty="0"/>
              <a:t>quale farebbe in modo che non si creino squilibri troppo grandi nella società e che tutti alla fine fruiscano dei benefici dell’aumentata produzione e circolazione dei beni. Per tale motivo il mercato deve essere libero e lo Stato deve intervenire il meno possibile nei meccanismi economici (LIBERISMO).</a:t>
            </a:r>
          </a:p>
          <a:p>
            <a:endParaRPr lang="it-IT" dirty="0"/>
          </a:p>
        </p:txBody>
      </p:sp>
    </p:spTree>
    <p:extLst>
      <p:ext uri="{BB962C8B-B14F-4D97-AF65-F5344CB8AC3E}">
        <p14:creationId xmlns:p14="http://schemas.microsoft.com/office/powerpoint/2010/main" val="32560731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significato storico dell’Illuminismo</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smtClean="0"/>
              <a:t>L’illuminismo è stata una grande stagione del pensiero europeo che ha prodotto significativi mutamenti nell’ambito della storia e della civiltà. Più che per profondità teoretica - le idee principali degli illuministi non sono sempre originali ma per lo più riprendono tradizioni antiche marginali o marginalizzate nello sviluppo della filosofia – tale corrente di pensiero si segnala per una </a:t>
            </a:r>
            <a:r>
              <a:rPr lang="it-IT" b="1" dirty="0" smtClean="0"/>
              <a:t>decisiva influenza storica sui fatti della Rivoluzione francese</a:t>
            </a:r>
            <a:r>
              <a:rPr lang="it-IT" dirty="0" smtClean="0"/>
              <a:t>. Infatti tutti i protagonisti del periodo rivoluzionario sono influenzati dalle idee illuministe, tanto che è lecito dire che senza illuminismo non vi sarebbe stata alcuna rivoluzione. </a:t>
            </a:r>
            <a:endParaRPr lang="it-IT" dirty="0"/>
          </a:p>
        </p:txBody>
      </p:sp>
    </p:spTree>
    <p:extLst>
      <p:ext uri="{BB962C8B-B14F-4D97-AF65-F5344CB8AC3E}">
        <p14:creationId xmlns:p14="http://schemas.microsoft.com/office/powerpoint/2010/main" val="30657706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Rivoluzione francese ed epoca contemporanea</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smtClean="0"/>
              <a:t>La Rivoluzione francese muta radicalmente il volto dell’Europa, promuovendo un sommovimento politico che, attraverso la </a:t>
            </a:r>
            <a:r>
              <a:rPr lang="it-IT" b="1" dirty="0" smtClean="0"/>
              <a:t>comunicazione delle idee</a:t>
            </a:r>
            <a:r>
              <a:rPr lang="it-IT" dirty="0" smtClean="0"/>
              <a:t>, ma anche la </a:t>
            </a:r>
            <a:r>
              <a:rPr lang="it-IT" b="1" dirty="0" smtClean="0"/>
              <a:t>loro imposizione </a:t>
            </a:r>
            <a:r>
              <a:rPr lang="it-IT" dirty="0" smtClean="0"/>
              <a:t>mediante l’imperialismo napoleonico, genererà nuovi esperimenti costituzionali. Ad essi si dovrà l’affermarsi prima  del </a:t>
            </a:r>
            <a:r>
              <a:rPr lang="it-IT" u="sng" dirty="0" smtClean="0"/>
              <a:t>liberalismo</a:t>
            </a:r>
            <a:r>
              <a:rPr lang="it-IT" dirty="0" smtClean="0"/>
              <a:t> e poi della </a:t>
            </a:r>
            <a:r>
              <a:rPr lang="it-IT" u="sng" dirty="0" smtClean="0"/>
              <a:t>democrazia</a:t>
            </a:r>
            <a:r>
              <a:rPr lang="it-IT" dirty="0" smtClean="0"/>
              <a:t> (di una specifica forma di democrazia mischiata al liberalismo) e infine del </a:t>
            </a:r>
            <a:r>
              <a:rPr lang="it-IT" u="sng" dirty="0" smtClean="0"/>
              <a:t>comunismo</a:t>
            </a:r>
            <a:r>
              <a:rPr lang="it-IT" dirty="0" smtClean="0"/>
              <a:t> in alcuni paesi del continente. </a:t>
            </a:r>
          </a:p>
          <a:p>
            <a:pPr marL="0" indent="0" algn="just">
              <a:buNone/>
            </a:pPr>
            <a:r>
              <a:rPr lang="it-IT" dirty="0" smtClean="0"/>
              <a:t>Tutta la cultura dell’Ottocento e del Novecento ne rimarrà ulteriormente segnata, nonostante il sorgere, sin della fine del sec. XVIII di significative correnti di pensiero critiche dei </a:t>
            </a:r>
            <a:r>
              <a:rPr lang="it-IT" b="1" dirty="0" smtClean="0"/>
              <a:t>pregiudizi</a:t>
            </a:r>
            <a:r>
              <a:rPr lang="it-IT" dirty="0" smtClean="0"/>
              <a:t> e delle </a:t>
            </a:r>
            <a:r>
              <a:rPr lang="it-IT" b="1" dirty="0" smtClean="0"/>
              <a:t>esagerazioni illuministiche </a:t>
            </a:r>
            <a:r>
              <a:rPr lang="it-IT" dirty="0" smtClean="0"/>
              <a:t>.</a:t>
            </a:r>
          </a:p>
          <a:p>
            <a:pPr marL="0" indent="0" algn="just">
              <a:buNone/>
            </a:pPr>
            <a:r>
              <a:rPr lang="it-IT" dirty="0" smtClean="0"/>
              <a:t>Ancora oggi alcune delle idee ormai divenute dominanti nella società vanno ricondotte a quella stagione, anche se il consenso generale su di esse ne ha fatto per lo più dimenticare l’origine.</a:t>
            </a:r>
            <a:endParaRPr lang="it-IT" dirty="0"/>
          </a:p>
        </p:txBody>
      </p:sp>
    </p:spTree>
    <p:extLst>
      <p:ext uri="{BB962C8B-B14F-4D97-AF65-F5344CB8AC3E}">
        <p14:creationId xmlns:p14="http://schemas.microsoft.com/office/powerpoint/2010/main" val="2019131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diffusione rapida dell’Illuminismo</a:t>
            </a:r>
            <a:endParaRPr lang="it-IT" dirty="0"/>
          </a:p>
        </p:txBody>
      </p:sp>
      <p:sp>
        <p:nvSpPr>
          <p:cNvPr id="3" name="Segnaposto contenuto 2"/>
          <p:cNvSpPr>
            <a:spLocks noGrp="1"/>
          </p:cNvSpPr>
          <p:nvPr>
            <p:ph idx="1"/>
          </p:nvPr>
        </p:nvSpPr>
        <p:spPr/>
        <p:txBody>
          <a:bodyPr/>
          <a:lstStyle/>
          <a:p>
            <a:pPr marL="0" indent="0" algn="just">
              <a:buNone/>
            </a:pPr>
            <a:r>
              <a:rPr lang="it-IT" b="1" dirty="0"/>
              <a:t>La diffusione</a:t>
            </a:r>
            <a:r>
              <a:rPr lang="it-IT" dirty="0"/>
              <a:t> dell’Illuminismo è stata favorita dal fatto che </a:t>
            </a:r>
            <a:r>
              <a:rPr lang="it-IT" b="1" dirty="0"/>
              <a:t>l’intellettuale illuminista è un viaggiatore</a:t>
            </a:r>
            <a:r>
              <a:rPr lang="it-IT" dirty="0"/>
              <a:t> attraverso le corti europee e dal fatto che egli alle letture, come strumento di crescita culturale, affianca la </a:t>
            </a:r>
            <a:r>
              <a:rPr lang="it-IT" b="1" dirty="0"/>
              <a:t>cura delle relazion</a:t>
            </a:r>
            <a:r>
              <a:rPr lang="it-IT" dirty="0"/>
              <a:t>i all’interno di comunità degli studiosi che travalica i confini nazionali guadagnando una prospettiva europea e mondiale.</a:t>
            </a:r>
          </a:p>
          <a:p>
            <a:endParaRPr lang="it-IT" dirty="0"/>
          </a:p>
        </p:txBody>
      </p:sp>
    </p:spTree>
    <p:extLst>
      <p:ext uri="{BB962C8B-B14F-4D97-AF65-F5344CB8AC3E}">
        <p14:creationId xmlns:p14="http://schemas.microsoft.com/office/powerpoint/2010/main" val="195849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L’intellettuale illuminista</a:t>
            </a:r>
            <a:endParaRPr lang="it-IT"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IN </a:t>
            </a:r>
            <a:r>
              <a:rPr lang="it-IT" cap="all" dirty="0"/>
              <a:t>coerenza con Ciò </a:t>
            </a:r>
            <a:r>
              <a:rPr lang="it-IT" dirty="0"/>
              <a:t>l’intellettuale illuminista si ritiene </a:t>
            </a:r>
            <a:r>
              <a:rPr lang="it-IT" b="1" dirty="0"/>
              <a:t>cittadino del mondo</a:t>
            </a:r>
            <a:endParaRPr lang="it-IT" dirty="0"/>
          </a:p>
          <a:p>
            <a:pPr lvl="0" algn="just"/>
            <a:r>
              <a:rPr lang="it-IT" b="1" dirty="0"/>
              <a:t>cosmopolita</a:t>
            </a:r>
            <a:r>
              <a:rPr lang="it-IT" dirty="0"/>
              <a:t> cioè senza patria, senza retaggi scomodi e ingombranti del passato e senza responsabilità verso le proprie effettive radici;</a:t>
            </a:r>
          </a:p>
          <a:p>
            <a:pPr lvl="0" algn="just"/>
            <a:r>
              <a:rPr lang="it-IT" dirty="0"/>
              <a:t>e al tempo stesso </a:t>
            </a:r>
            <a:r>
              <a:rPr lang="it-IT" b="1" dirty="0"/>
              <a:t>universalista</a:t>
            </a:r>
            <a:r>
              <a:rPr lang="it-IT" dirty="0"/>
              <a:t> cioè incline a credere che la natura umana razionale  sia in tutti la medesima e soprattutto che segue le stesse tappe di sviluppo che culminano nell’illuminismo stesso, inteso quale punto più alto e progredito dello sviluppo delle civiltà.</a:t>
            </a:r>
          </a:p>
          <a:p>
            <a:pPr marL="0" indent="0">
              <a:buNone/>
            </a:pPr>
            <a:endParaRPr lang="it-IT" dirty="0"/>
          </a:p>
        </p:txBody>
      </p:sp>
    </p:spTree>
    <p:extLst>
      <p:ext uri="{BB962C8B-B14F-4D97-AF65-F5344CB8AC3E}">
        <p14:creationId xmlns:p14="http://schemas.microsoft.com/office/powerpoint/2010/main" val="29053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tolleranza e la sua dialettica</a:t>
            </a:r>
            <a:endParaRPr lang="it-IT" dirty="0"/>
          </a:p>
        </p:txBody>
      </p:sp>
      <p:sp>
        <p:nvSpPr>
          <p:cNvPr id="3" name="Segnaposto contenuto 2"/>
          <p:cNvSpPr>
            <a:spLocks noGrp="1"/>
          </p:cNvSpPr>
          <p:nvPr>
            <p:ph idx="1"/>
          </p:nvPr>
        </p:nvSpPr>
        <p:spPr/>
        <p:txBody>
          <a:bodyPr>
            <a:normAutofit fontScale="70000" lnSpcReduction="20000"/>
          </a:bodyPr>
          <a:lstStyle/>
          <a:p>
            <a:pPr marL="0" lvl="0" indent="0" algn="just">
              <a:buNone/>
            </a:pPr>
            <a:r>
              <a:rPr lang="it-IT" sz="3400" dirty="0"/>
              <a:t>Se la natura umana è razionale e segue uno sviluppo lineare, bisogna essere </a:t>
            </a:r>
            <a:r>
              <a:rPr lang="it-IT" sz="3400" b="1" dirty="0"/>
              <a:t>tolleranti</a:t>
            </a:r>
            <a:r>
              <a:rPr lang="it-IT" sz="3400" dirty="0"/>
              <a:t> con le più diverse opinioni, fiduciosi che quelle sbagliate saranno rigettate dalla stessa ragione nel suo continuo progredire verso il </a:t>
            </a:r>
            <a:r>
              <a:rPr lang="it-IT" sz="3400" dirty="0" smtClean="0"/>
              <a:t>meglio.</a:t>
            </a:r>
          </a:p>
          <a:p>
            <a:pPr marL="0" lvl="0" indent="0" algn="just">
              <a:buNone/>
            </a:pPr>
            <a:r>
              <a:rPr lang="it-IT" sz="3400" dirty="0" smtClean="0"/>
              <a:t>Qualora </a:t>
            </a:r>
            <a:r>
              <a:rPr lang="it-IT" sz="3400" dirty="0"/>
              <a:t>ciò non </a:t>
            </a:r>
            <a:r>
              <a:rPr lang="it-IT" sz="3400" dirty="0" smtClean="0"/>
              <a:t>accadesse, </a:t>
            </a:r>
            <a:r>
              <a:rPr lang="it-IT" sz="3400" dirty="0"/>
              <a:t>bisogna intervenire con la </a:t>
            </a:r>
            <a:r>
              <a:rPr lang="it-IT" sz="3400" b="1" dirty="0"/>
              <a:t>politica</a:t>
            </a:r>
            <a:r>
              <a:rPr lang="it-IT" sz="3400" dirty="0"/>
              <a:t> per scalzare con la forza tutti coloro che si oppongono al trionfo della </a:t>
            </a:r>
            <a:r>
              <a:rPr lang="it-IT" sz="3400" dirty="0" smtClean="0"/>
              <a:t>tolleranza stessa, cioè dell’atteggiamento umano più razionale e corretto, </a:t>
            </a:r>
            <a:r>
              <a:rPr lang="it-IT" sz="3400" dirty="0"/>
              <a:t>difendendo irrazionali e ingiusti privilegi di un passato preda dell’ignoranza e </a:t>
            </a:r>
            <a:r>
              <a:rPr lang="it-IT" sz="3400" dirty="0" smtClean="0"/>
              <a:t>dell’oscurantismo. </a:t>
            </a:r>
          </a:p>
          <a:p>
            <a:pPr marL="0" lvl="0" indent="0" algn="just">
              <a:buNone/>
            </a:pPr>
            <a:r>
              <a:rPr lang="it-IT" sz="3400" dirty="0" smtClean="0"/>
              <a:t>Vi </a:t>
            </a:r>
            <a:r>
              <a:rPr lang="it-IT" sz="3400" dirty="0"/>
              <a:t>è qui un esempio tipico di </a:t>
            </a:r>
            <a:r>
              <a:rPr lang="it-IT" sz="3400" b="1" dirty="0"/>
              <a:t>dialettica della tolleranza</a:t>
            </a:r>
            <a:r>
              <a:rPr lang="it-IT" sz="3400" dirty="0"/>
              <a:t>, le cui motivazioni, al contatto con la realtà refrattaria, trasformano un atteggiamento tollerante in uno </a:t>
            </a:r>
            <a:r>
              <a:rPr lang="it-IT" sz="3400" dirty="0" smtClean="0"/>
              <a:t>intollerante.</a:t>
            </a:r>
            <a:endParaRPr lang="it-IT" sz="3400" dirty="0"/>
          </a:p>
          <a:p>
            <a:endParaRPr lang="it-IT" dirty="0"/>
          </a:p>
        </p:txBody>
      </p:sp>
    </p:spTree>
    <p:extLst>
      <p:ext uri="{BB962C8B-B14F-4D97-AF65-F5344CB8AC3E}">
        <p14:creationId xmlns:p14="http://schemas.microsoft.com/office/powerpoint/2010/main" val="2824431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partito dei filosofi</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a:t>L’intellettuale </a:t>
            </a:r>
            <a:r>
              <a:rPr lang="it-IT" dirty="0" smtClean="0"/>
              <a:t>illuminista, per difendere ed affermare le sue idee,  </a:t>
            </a:r>
            <a:r>
              <a:rPr lang="it-IT" dirty="0"/>
              <a:t>ambisce a costruire una </a:t>
            </a:r>
            <a:r>
              <a:rPr lang="it-IT" b="1" dirty="0"/>
              <a:t>repubblica delle lettere</a:t>
            </a:r>
            <a:r>
              <a:rPr lang="it-IT" dirty="0"/>
              <a:t> (titolo di un periodico fondato da Pierre </a:t>
            </a:r>
            <a:r>
              <a:rPr lang="it-IT" dirty="0" err="1"/>
              <a:t>Bayle</a:t>
            </a:r>
            <a:r>
              <a:rPr lang="it-IT" dirty="0"/>
              <a:t>) che si affianchi alla società politica ed eserciti su di essa pressioni per modificare, nel senso da lui preconizzato e teorizzato le strutture sociali e di potere.</a:t>
            </a:r>
          </a:p>
          <a:p>
            <a:pPr algn="just"/>
            <a:r>
              <a:rPr lang="it-IT" dirty="0"/>
              <a:t>Gli illuministi – chiamati anche, con termine francese, </a:t>
            </a:r>
            <a:r>
              <a:rPr lang="it-IT" i="1" dirty="0" err="1" smtClean="0"/>
              <a:t>philosophes</a:t>
            </a:r>
            <a:r>
              <a:rPr lang="it-IT" i="1" dirty="0" smtClean="0"/>
              <a:t>,</a:t>
            </a:r>
            <a:r>
              <a:rPr lang="it-IT" dirty="0" smtClean="0"/>
              <a:t> </a:t>
            </a:r>
            <a:r>
              <a:rPr lang="it-IT" dirty="0"/>
              <a:t>cioè i filosofi per eccellenza – diventano pertanto un </a:t>
            </a:r>
            <a:r>
              <a:rPr lang="it-IT" b="1" dirty="0"/>
              <a:t>GRUPPO DI PRESSIONE</a:t>
            </a:r>
            <a:endParaRPr lang="it-IT" dirty="0"/>
          </a:p>
          <a:p>
            <a:pPr marL="0" lvl="0" indent="0" algn="just">
              <a:buNone/>
            </a:pPr>
            <a:r>
              <a:rPr lang="it-IT" dirty="0"/>
              <a:t>prima legato all’aristocrazia e alla monarchia che finanziano programmi di ricerca e i singoli intellettuali;</a:t>
            </a:r>
          </a:p>
          <a:p>
            <a:pPr marL="0" lvl="0" indent="0" algn="just">
              <a:buNone/>
            </a:pPr>
            <a:r>
              <a:rPr lang="it-IT" dirty="0"/>
              <a:t>poi – quando le critiche illuministe coinvolgeranno la monarchia stessa – legato all’alta borghesia.</a:t>
            </a:r>
          </a:p>
          <a:p>
            <a:endParaRPr lang="it-IT" dirty="0"/>
          </a:p>
        </p:txBody>
      </p:sp>
    </p:spTree>
    <p:extLst>
      <p:ext uri="{BB962C8B-B14F-4D97-AF65-F5344CB8AC3E}">
        <p14:creationId xmlns:p14="http://schemas.microsoft.com/office/powerpoint/2010/main" val="2046834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Illuminismo e censura anti-illuminista</a:t>
            </a:r>
            <a:endParaRPr lang="it-IT" dirty="0"/>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a:t>Le iniziative degli illuministi si scontrano talora con i </a:t>
            </a:r>
            <a:r>
              <a:rPr lang="it-IT" b="1" dirty="0"/>
              <a:t>rigori della censura</a:t>
            </a:r>
            <a:r>
              <a:rPr lang="it-IT" dirty="0"/>
              <a:t>, quando vanno  ad attaccare in modo troppo diretto le istituzioni politiche o ecclesiastiche tradizionali. </a:t>
            </a:r>
          </a:p>
          <a:p>
            <a:pPr marL="0" indent="0" algn="just">
              <a:buNone/>
            </a:pPr>
            <a:r>
              <a:rPr lang="it-IT" dirty="0"/>
              <a:t>Una famosa opera collettiva, quasi una bandiera di tutto il movimento illuminista europeo, </a:t>
            </a:r>
            <a:r>
              <a:rPr lang="it-IT" b="1" dirty="0"/>
              <a:t>l’</a:t>
            </a:r>
            <a:r>
              <a:rPr lang="it-IT" b="1" i="1" dirty="0"/>
              <a:t>Enciclopedia</a:t>
            </a:r>
            <a:r>
              <a:rPr lang="it-IT" dirty="0"/>
              <a:t>, VEDE  L’APPOGGIO DEI CETI DIRIGENTI RITIRATO, DOPO UN PRIMO TEMPO FAVOREVOLE. </a:t>
            </a:r>
            <a:endParaRPr lang="it-IT" dirty="0" smtClean="0"/>
          </a:p>
          <a:p>
            <a:pPr marL="0" indent="0" algn="just">
              <a:buNone/>
            </a:pPr>
            <a:r>
              <a:rPr lang="it-IT" dirty="0" smtClean="0"/>
              <a:t>L’Enciclopedia  </a:t>
            </a:r>
            <a:r>
              <a:rPr lang="it-IT" dirty="0"/>
              <a:t>è una grande impresa culturale-editoriale che, sotto la guida di due noti intellettuali, il matematico Jean-</a:t>
            </a:r>
            <a:r>
              <a:rPr lang="it-IT" dirty="0" err="1"/>
              <a:t>Baptiste</a:t>
            </a:r>
            <a:r>
              <a:rPr lang="it-IT" dirty="0"/>
              <a:t> Le </a:t>
            </a:r>
            <a:r>
              <a:rPr lang="it-IT" dirty="0" err="1"/>
              <a:t>Rond</a:t>
            </a:r>
            <a:r>
              <a:rPr lang="it-IT" dirty="0"/>
              <a:t> D’Alembert (1717-1783) e il filosofo Denis </a:t>
            </a:r>
            <a:r>
              <a:rPr lang="it-IT" dirty="0" err="1"/>
              <a:t>Diderot</a:t>
            </a:r>
            <a:r>
              <a:rPr lang="it-IT" dirty="0"/>
              <a:t> (1713-1784), ambisce a raccogliere tutto il sapere umano rivisto e corretto alla luce dei principi dei Lumi. A tale lavoro partecipano moltissimi altri intellettuali francesi (Rousseau, Voltaire, etc.). All’inizio vi è il sostegno finanziario della monarchia ma, con l’uscita del primo volume nel 1751 e le polemiche che ne seguono, l’appoggio della corona e degli aristocratici viene ritirato e gli altri 16 volumi vengono pubblicati con il finanziamento di sottoscrizioni private e con i proventi delle vendite dei volumi stessi.</a:t>
            </a:r>
          </a:p>
          <a:p>
            <a:endParaRPr lang="it-IT" dirty="0"/>
          </a:p>
        </p:txBody>
      </p:sp>
    </p:spTree>
    <p:extLst>
      <p:ext uri="{BB962C8B-B14F-4D97-AF65-F5344CB8AC3E}">
        <p14:creationId xmlns:p14="http://schemas.microsoft.com/office/powerpoint/2010/main" val="516774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metodo dell’Illuminismo</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sz="3400" dirty="0"/>
              <a:t>Gli illuministi ritengono che la conoscenza umana sia il frutto non di una riflessione astratta della ragione, ma </a:t>
            </a:r>
            <a:r>
              <a:rPr lang="it-IT" sz="3400" dirty="0" smtClean="0"/>
              <a:t>dell’applicazione </a:t>
            </a:r>
            <a:r>
              <a:rPr lang="it-IT" sz="3400" dirty="0"/>
              <a:t>della ragione ai dati dell’esperienza sensibile</a:t>
            </a:r>
            <a:r>
              <a:rPr lang="it-IT" sz="3400" dirty="0" smtClean="0"/>
              <a:t>.</a:t>
            </a:r>
          </a:p>
          <a:p>
            <a:pPr marL="0" indent="0" algn="just">
              <a:buNone/>
            </a:pPr>
            <a:r>
              <a:rPr lang="it-IT" sz="3400" dirty="0" smtClean="0"/>
              <a:t>In </a:t>
            </a:r>
            <a:r>
              <a:rPr lang="it-IT" sz="3400" dirty="0"/>
              <a:t>questo senso tendono a unificare la prospettiva</a:t>
            </a:r>
          </a:p>
          <a:p>
            <a:pPr algn="just"/>
            <a:r>
              <a:rPr lang="it-IT" sz="3400" dirty="0"/>
              <a:t> </a:t>
            </a:r>
            <a:r>
              <a:rPr lang="it-IT" sz="3400" b="1" dirty="0"/>
              <a:t>razionalista di Cartesio</a:t>
            </a:r>
            <a:r>
              <a:rPr lang="it-IT" sz="3400" dirty="0"/>
              <a:t> – che cerca di elaborare un metodo razionale capace in  tutti  i campi di guadagnare conoscenze evidenti e certe come lo sono quelle della matematica </a:t>
            </a:r>
            <a:endParaRPr lang="it-IT" sz="3400" dirty="0" smtClean="0"/>
          </a:p>
          <a:p>
            <a:pPr marL="0" indent="0" algn="just">
              <a:buNone/>
            </a:pPr>
            <a:r>
              <a:rPr lang="it-IT" sz="3400" dirty="0" smtClean="0"/>
              <a:t>a </a:t>
            </a:r>
            <a:r>
              <a:rPr lang="it-IT" sz="3400" dirty="0"/>
              <a:t>quella</a:t>
            </a:r>
          </a:p>
          <a:p>
            <a:pPr algn="just"/>
            <a:r>
              <a:rPr lang="it-IT" sz="3400" dirty="0"/>
              <a:t> </a:t>
            </a:r>
            <a:r>
              <a:rPr lang="it-IT" sz="3400" b="1" dirty="0"/>
              <a:t>empiristica di Locke</a:t>
            </a:r>
            <a:r>
              <a:rPr lang="it-IT" sz="3400" dirty="0"/>
              <a:t>, che insiste sul fatto che ogni nostra conoscenza deve provenire dall’esperienza (</a:t>
            </a:r>
            <a:r>
              <a:rPr lang="it-IT" sz="3400" i="1" dirty="0" err="1"/>
              <a:t>empeiria</a:t>
            </a:r>
            <a:r>
              <a:rPr lang="it-IT" sz="3400" dirty="0"/>
              <a:t> in greco) che noi conduciamo attraverso i nostri cinque sensi e grazie alla quale si formano le idee che vengono via via immagazzinate nella nostra mente.</a:t>
            </a:r>
          </a:p>
          <a:p>
            <a:endParaRPr lang="it-IT" dirty="0"/>
          </a:p>
        </p:txBody>
      </p:sp>
    </p:spTree>
    <p:extLst>
      <p:ext uri="{BB962C8B-B14F-4D97-AF65-F5344CB8AC3E}">
        <p14:creationId xmlns:p14="http://schemas.microsoft.com/office/powerpoint/2010/main" val="2100070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4268</Words>
  <Application>Microsoft Office PowerPoint</Application>
  <PresentationFormat>Presentazione su schermo (4:3)</PresentationFormat>
  <Paragraphs>178</Paragraphs>
  <Slides>37</Slides>
  <Notes>0</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Tema di Office</vt:lpstr>
      <vt:lpstr>ILLUMINISMO</vt:lpstr>
      <vt:lpstr>Collocazione storica e tematica </vt:lpstr>
      <vt:lpstr>Antecedenti </vt:lpstr>
      <vt:lpstr>La diffusione rapida dell’Illuminismo</vt:lpstr>
      <vt:lpstr>L’intellettuale illuminista</vt:lpstr>
      <vt:lpstr>La tolleranza e la sua dialettica</vt:lpstr>
      <vt:lpstr>Il partito dei filosofi</vt:lpstr>
      <vt:lpstr>Illuminismo e censura anti-illuminista</vt:lpstr>
      <vt:lpstr>Il metodo dell’Illuminismo</vt:lpstr>
      <vt:lpstr>Ragione ed esperienza</vt:lpstr>
      <vt:lpstr>La fede illuministica</vt:lpstr>
      <vt:lpstr>Natura e libertà</vt:lpstr>
      <vt:lpstr>Meccanismo naturale e libertà civile</vt:lpstr>
      <vt:lpstr>Ritorno alla natura: il mito del buon selvaggio</vt:lpstr>
      <vt:lpstr>Ritorno alla natura e critica della civiltà</vt:lpstr>
      <vt:lpstr>Un’antropologia «buonista»</vt:lpstr>
      <vt:lpstr>Prendere progressivamente coscienza</vt:lpstr>
      <vt:lpstr>Il progresso</vt:lpstr>
      <vt:lpstr>Una secolarizzazione del cristianesimo</vt:lpstr>
      <vt:lpstr>Cristianesimo e illuminismo</vt:lpstr>
      <vt:lpstr>Il progressismo di Condorcet e Giannone</vt:lpstr>
      <vt:lpstr>Il mito del Medioevo quale «età oscura»</vt:lpstr>
      <vt:lpstr>Illuminismo politico: giusnaturalismo e contrattualismo a partire da Locke</vt:lpstr>
      <vt:lpstr> Lo sviluppo del contrattualismo in Rousseau </vt:lpstr>
      <vt:lpstr> La separazione dei poteri </vt:lpstr>
      <vt:lpstr>Il pensiero economico e i suoi fondamenti etici: l’utilitarismo di  David Hume</vt:lpstr>
      <vt:lpstr>L’utilitarismo di Mandeville</vt:lpstr>
      <vt:lpstr>Esempi di vizi economicamente  utili secondo Mandeville</vt:lpstr>
      <vt:lpstr>Paul Henry Thiry D’Holbach  (1723-1789)</vt:lpstr>
      <vt:lpstr> Il comunismo economico </vt:lpstr>
      <vt:lpstr>Fisiocrazia</vt:lpstr>
      <vt:lpstr>Il primato fisiocratico dell’agricoltura</vt:lpstr>
      <vt:lpstr>Delegiferare per favorire l’agricoltura e l’economia</vt:lpstr>
      <vt:lpstr>Il liberismo di Adam Smith</vt:lpstr>
      <vt:lpstr>Egoismo e «mano invisibile del mercato»</vt:lpstr>
      <vt:lpstr>Il significato storico dell’Illuminismo</vt:lpstr>
      <vt:lpstr>Rivoluzione francese ed epoca contemporanea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ILLUMINISMO</dc:title>
  <dc:creator>massimo</dc:creator>
  <cp:lastModifiedBy>massimo francesco maraviglia</cp:lastModifiedBy>
  <cp:revision>19</cp:revision>
  <dcterms:created xsi:type="dcterms:W3CDTF">2012-11-11T20:22:02Z</dcterms:created>
  <dcterms:modified xsi:type="dcterms:W3CDTF">2015-11-05T07:43:23Z</dcterms:modified>
</cp:coreProperties>
</file>